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Master+xml" PartName="/ppt/slideMasters/slideMaster6.xml"/>
  <Override ContentType="application/vnd.openxmlformats-officedocument.presentationml.slideMaster+xml" PartName="/ppt/slideMasters/slideMaster5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93.xml"/>
  <Override ContentType="application/vnd.openxmlformats-officedocument.presentationml.slide+xml" PartName="/ppt/slides/slide80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88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9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7.xml"/>
  <Override ContentType="application/vnd.openxmlformats-officedocument.theme+xml" PartName="/ppt/theme/theme6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26" r:id="rId5"/>
    <p:sldMasterId id="2147483727" r:id="rId6"/>
    <p:sldMasterId id="2147483728" r:id="rId7"/>
    <p:sldMasterId id="2147483729" r:id="rId8"/>
    <p:sldMasterId id="2147483730" r:id="rId9"/>
    <p:sldMasterId id="2147483731" r:id="rId10"/>
  </p:sldMasterIdLst>
  <p:notesMasterIdLst>
    <p:notesMasterId r:id="rId11"/>
  </p:notesMasterIdLst>
  <p:sldIdLst>
    <p:sldId id="256" r:id="rId12"/>
    <p:sldId id="257" r:id="rId13"/>
    <p:sldId id="258" r:id="rId14"/>
    <p:sldId id="259" r:id="rId15"/>
    <p:sldId id="260" r:id="rId16"/>
    <p:sldId id="261" r:id="rId17"/>
    <p:sldId id="262" r:id="rId18"/>
    <p:sldId id="263" r:id="rId19"/>
    <p:sldId id="264" r:id="rId20"/>
    <p:sldId id="265" r:id="rId21"/>
    <p:sldId id="266" r:id="rId22"/>
    <p:sldId id="267" r:id="rId23"/>
    <p:sldId id="268" r:id="rId24"/>
    <p:sldId id="269" r:id="rId25"/>
    <p:sldId id="270" r:id="rId26"/>
    <p:sldId id="271" r:id="rId27"/>
    <p:sldId id="272" r:id="rId28"/>
    <p:sldId id="273" r:id="rId29"/>
    <p:sldId id="274" r:id="rId30"/>
    <p:sldId id="275" r:id="rId31"/>
    <p:sldId id="276" r:id="rId32"/>
    <p:sldId id="277" r:id="rId33"/>
    <p:sldId id="278" r:id="rId34"/>
    <p:sldId id="279" r:id="rId35"/>
    <p:sldId id="280" r:id="rId36"/>
    <p:sldId id="281" r:id="rId37"/>
    <p:sldId id="282" r:id="rId38"/>
    <p:sldId id="283" r:id="rId39"/>
    <p:sldId id="284" r:id="rId40"/>
    <p:sldId id="285" r:id="rId41"/>
    <p:sldId id="286" r:id="rId42"/>
    <p:sldId id="287" r:id="rId43"/>
    <p:sldId id="288" r:id="rId44"/>
    <p:sldId id="289" r:id="rId45"/>
    <p:sldId id="290" r:id="rId46"/>
    <p:sldId id="291" r:id="rId47"/>
    <p:sldId id="292" r:id="rId48"/>
    <p:sldId id="293" r:id="rId49"/>
    <p:sldId id="294" r:id="rId50"/>
    <p:sldId id="295" r:id="rId51"/>
    <p:sldId id="296" r:id="rId52"/>
    <p:sldId id="297" r:id="rId53"/>
    <p:sldId id="298" r:id="rId54"/>
    <p:sldId id="299" r:id="rId55"/>
    <p:sldId id="300" r:id="rId56"/>
    <p:sldId id="301" r:id="rId57"/>
    <p:sldId id="302" r:id="rId58"/>
    <p:sldId id="303" r:id="rId59"/>
    <p:sldId id="304" r:id="rId60"/>
    <p:sldId id="305" r:id="rId61"/>
    <p:sldId id="306" r:id="rId62"/>
    <p:sldId id="307" r:id="rId63"/>
    <p:sldId id="308" r:id="rId64"/>
    <p:sldId id="309" r:id="rId65"/>
    <p:sldId id="310" r:id="rId66"/>
    <p:sldId id="311" r:id="rId67"/>
    <p:sldId id="312" r:id="rId68"/>
    <p:sldId id="313" r:id="rId69"/>
    <p:sldId id="314" r:id="rId70"/>
    <p:sldId id="315" r:id="rId71"/>
    <p:sldId id="316" r:id="rId72"/>
    <p:sldId id="317" r:id="rId73"/>
    <p:sldId id="318" r:id="rId74"/>
    <p:sldId id="319" r:id="rId75"/>
    <p:sldId id="320" r:id="rId76"/>
    <p:sldId id="321" r:id="rId77"/>
    <p:sldId id="322" r:id="rId78"/>
    <p:sldId id="323" r:id="rId79"/>
    <p:sldId id="324" r:id="rId80"/>
    <p:sldId id="325" r:id="rId81"/>
    <p:sldId id="326" r:id="rId82"/>
    <p:sldId id="327" r:id="rId83"/>
    <p:sldId id="328" r:id="rId84"/>
    <p:sldId id="329" r:id="rId85"/>
    <p:sldId id="330" r:id="rId86"/>
    <p:sldId id="331" r:id="rId87"/>
    <p:sldId id="332" r:id="rId88"/>
    <p:sldId id="333" r:id="rId89"/>
    <p:sldId id="334" r:id="rId90"/>
    <p:sldId id="335" r:id="rId91"/>
    <p:sldId id="336" r:id="rId92"/>
    <p:sldId id="337" r:id="rId93"/>
    <p:sldId id="338" r:id="rId94"/>
    <p:sldId id="339" r:id="rId95"/>
    <p:sldId id="340" r:id="rId96"/>
    <p:sldId id="341" r:id="rId97"/>
    <p:sldId id="342" r:id="rId98"/>
    <p:sldId id="343" r:id="rId99"/>
    <p:sldId id="344" r:id="rId100"/>
    <p:sldId id="345" r:id="rId101"/>
    <p:sldId id="346" r:id="rId102"/>
    <p:sldId id="347" r:id="rId103"/>
    <p:sldId id="348" r:id="rId104"/>
    <p:sldId id="349" r:id="rId105"/>
    <p:sldId id="350" r:id="rId106"/>
    <p:sldId id="351" r:id="rId107"/>
  </p:sldIdLst>
  <p:sldSz cy="5143500" cx="9144000"/>
  <p:notesSz cx="6858000" cy="9144000"/>
  <p:embeddedFontLst>
    <p:embeddedFont>
      <p:font typeface="Amiri"/>
      <p:regular r:id="rId108"/>
      <p:bold r:id="rId109"/>
      <p:italic r:id="rId110"/>
      <p:boldItalic r:id="rId111"/>
    </p:embeddedFont>
    <p:embeddedFont>
      <p:font typeface="Montserrat"/>
      <p:regular r:id="rId112"/>
      <p:bold r:id="rId113"/>
      <p:italic r:id="rId114"/>
      <p:boldItalic r:id="rId115"/>
    </p:embeddedFont>
    <p:embeddedFont>
      <p:font typeface="Lato"/>
      <p:regular r:id="rId116"/>
      <p:bold r:id="rId117"/>
      <p:italic r:id="rId118"/>
      <p:boldItalic r:id="rId119"/>
    </p:embeddedFont>
    <p:embeddedFont>
      <p:font typeface="Montserrat Medium"/>
      <p:regular r:id="rId120"/>
      <p:bold r:id="rId121"/>
      <p:italic r:id="rId122"/>
      <p:boldItalic r:id="rId123"/>
    </p:embeddedFont>
    <p:embeddedFont>
      <p:font typeface="Barlow Semi Condensed Medium"/>
      <p:regular r:id="rId124"/>
      <p:bold r:id="rId125"/>
      <p:italic r:id="rId126"/>
      <p:boldItalic r:id="rId127"/>
    </p:embeddedFont>
    <p:embeddedFont>
      <p:font typeface="Barlow ExtraBold"/>
      <p:bold r:id="rId128"/>
      <p:boldItalic r:id="rId129"/>
    </p:embeddedFont>
    <p:embeddedFont>
      <p:font typeface="Barlow Semi Condensed"/>
      <p:regular r:id="rId130"/>
      <p:bold r:id="rId131"/>
      <p:italic r:id="rId132"/>
      <p:boldItalic r:id="rId133"/>
    </p:embeddedFont>
    <p:embeddedFont>
      <p:font typeface="Barlow"/>
      <p:regular r:id="rId134"/>
      <p:bold r:id="rId135"/>
      <p:italic r:id="rId136"/>
      <p:boldItalic r:id="rId137"/>
    </p:embeddedFont>
    <p:embeddedFont>
      <p:font typeface="Gill Sans"/>
      <p:regular r:id="rId138"/>
      <p:bold r:id="rId139"/>
    </p:embeddedFont>
    <p:embeddedFont>
      <p:font typeface="Barlow Semi Condensed SemiBold"/>
      <p:regular r:id="rId140"/>
      <p:bold r:id="rId141"/>
      <p:italic r:id="rId142"/>
      <p:boldItalic r:id="rId1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6C19B100-B487-4EFB-9CF7-894C6D68E3A2}">
  <a:tblStyle styleId="{6C19B100-B487-4EFB-9CF7-894C6D68E3A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412ADEC3-C86C-4EBC-B964-68B0534BB3DC}" styleName="Table_1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29.xml"/><Relationship Id="rId42" Type="http://schemas.openxmlformats.org/officeDocument/2006/relationships/slide" Target="slides/slide31.xml"/><Relationship Id="rId41" Type="http://schemas.openxmlformats.org/officeDocument/2006/relationships/slide" Target="slides/slide30.xml"/><Relationship Id="rId44" Type="http://schemas.openxmlformats.org/officeDocument/2006/relationships/slide" Target="slides/slide33.xml"/><Relationship Id="rId43" Type="http://schemas.openxmlformats.org/officeDocument/2006/relationships/slide" Target="slides/slide32.xml"/><Relationship Id="rId46" Type="http://schemas.openxmlformats.org/officeDocument/2006/relationships/slide" Target="slides/slide35.xml"/><Relationship Id="rId45" Type="http://schemas.openxmlformats.org/officeDocument/2006/relationships/slide" Target="slides/slide34.xml"/><Relationship Id="rId107" Type="http://schemas.openxmlformats.org/officeDocument/2006/relationships/slide" Target="slides/slide96.xml"/><Relationship Id="rId106" Type="http://schemas.openxmlformats.org/officeDocument/2006/relationships/slide" Target="slides/slide95.xml"/><Relationship Id="rId105" Type="http://schemas.openxmlformats.org/officeDocument/2006/relationships/slide" Target="slides/slide94.xml"/><Relationship Id="rId104" Type="http://schemas.openxmlformats.org/officeDocument/2006/relationships/slide" Target="slides/slide93.xml"/><Relationship Id="rId109" Type="http://schemas.openxmlformats.org/officeDocument/2006/relationships/font" Target="fonts/Amiri-bold.fntdata"/><Relationship Id="rId108" Type="http://schemas.openxmlformats.org/officeDocument/2006/relationships/font" Target="fonts/Amiri-regular.fntdata"/><Relationship Id="rId48" Type="http://schemas.openxmlformats.org/officeDocument/2006/relationships/slide" Target="slides/slide37.xml"/><Relationship Id="rId47" Type="http://schemas.openxmlformats.org/officeDocument/2006/relationships/slide" Target="slides/slide36.xml"/><Relationship Id="rId49" Type="http://schemas.openxmlformats.org/officeDocument/2006/relationships/slide" Target="slides/slide38.xml"/><Relationship Id="rId103" Type="http://schemas.openxmlformats.org/officeDocument/2006/relationships/slide" Target="slides/slide92.xml"/><Relationship Id="rId102" Type="http://schemas.openxmlformats.org/officeDocument/2006/relationships/slide" Target="slides/slide91.xml"/><Relationship Id="rId101" Type="http://schemas.openxmlformats.org/officeDocument/2006/relationships/slide" Target="slides/slide90.xml"/><Relationship Id="rId100" Type="http://schemas.openxmlformats.org/officeDocument/2006/relationships/slide" Target="slides/slide89.xml"/><Relationship Id="rId31" Type="http://schemas.openxmlformats.org/officeDocument/2006/relationships/slide" Target="slides/slide20.xml"/><Relationship Id="rId30" Type="http://schemas.openxmlformats.org/officeDocument/2006/relationships/slide" Target="slides/slide19.xml"/><Relationship Id="rId33" Type="http://schemas.openxmlformats.org/officeDocument/2006/relationships/slide" Target="slides/slide22.xml"/><Relationship Id="rId32" Type="http://schemas.openxmlformats.org/officeDocument/2006/relationships/slide" Target="slides/slide21.xml"/><Relationship Id="rId35" Type="http://schemas.openxmlformats.org/officeDocument/2006/relationships/slide" Target="slides/slide24.xml"/><Relationship Id="rId34" Type="http://schemas.openxmlformats.org/officeDocument/2006/relationships/slide" Target="slides/slide23.xml"/><Relationship Id="rId37" Type="http://schemas.openxmlformats.org/officeDocument/2006/relationships/slide" Target="slides/slide26.xml"/><Relationship Id="rId36" Type="http://schemas.openxmlformats.org/officeDocument/2006/relationships/slide" Target="slides/slide25.xml"/><Relationship Id="rId39" Type="http://schemas.openxmlformats.org/officeDocument/2006/relationships/slide" Target="slides/slide28.xml"/><Relationship Id="rId38" Type="http://schemas.openxmlformats.org/officeDocument/2006/relationships/slide" Target="slides/slide27.xml"/><Relationship Id="rId20" Type="http://schemas.openxmlformats.org/officeDocument/2006/relationships/slide" Target="slides/slide9.xml"/><Relationship Id="rId22" Type="http://schemas.openxmlformats.org/officeDocument/2006/relationships/slide" Target="slides/slide11.xml"/><Relationship Id="rId21" Type="http://schemas.openxmlformats.org/officeDocument/2006/relationships/slide" Target="slides/slide10.xml"/><Relationship Id="rId24" Type="http://schemas.openxmlformats.org/officeDocument/2006/relationships/slide" Target="slides/slide13.xml"/><Relationship Id="rId23" Type="http://schemas.openxmlformats.org/officeDocument/2006/relationships/slide" Target="slides/slide12.xml"/><Relationship Id="rId129" Type="http://schemas.openxmlformats.org/officeDocument/2006/relationships/font" Target="fonts/BarlowExtraBold-boldItalic.fntdata"/><Relationship Id="rId128" Type="http://schemas.openxmlformats.org/officeDocument/2006/relationships/font" Target="fonts/BarlowExtraBold-bold.fntdata"/><Relationship Id="rId127" Type="http://schemas.openxmlformats.org/officeDocument/2006/relationships/font" Target="fonts/BarlowSemiCondensedMedium-boldItalic.fntdata"/><Relationship Id="rId126" Type="http://schemas.openxmlformats.org/officeDocument/2006/relationships/font" Target="fonts/BarlowSemiCondensedMedium-italic.fntdata"/><Relationship Id="rId26" Type="http://schemas.openxmlformats.org/officeDocument/2006/relationships/slide" Target="slides/slide15.xml"/><Relationship Id="rId121" Type="http://schemas.openxmlformats.org/officeDocument/2006/relationships/font" Target="fonts/MontserratMedium-bold.fntdata"/><Relationship Id="rId25" Type="http://schemas.openxmlformats.org/officeDocument/2006/relationships/slide" Target="slides/slide14.xml"/><Relationship Id="rId120" Type="http://schemas.openxmlformats.org/officeDocument/2006/relationships/font" Target="fonts/MontserratMedium-regular.fntdata"/><Relationship Id="rId28" Type="http://schemas.openxmlformats.org/officeDocument/2006/relationships/slide" Target="slides/slide17.xml"/><Relationship Id="rId27" Type="http://schemas.openxmlformats.org/officeDocument/2006/relationships/slide" Target="slides/slide16.xml"/><Relationship Id="rId125" Type="http://schemas.openxmlformats.org/officeDocument/2006/relationships/font" Target="fonts/BarlowSemiCondensedMedium-bold.fntdata"/><Relationship Id="rId29" Type="http://schemas.openxmlformats.org/officeDocument/2006/relationships/slide" Target="slides/slide18.xml"/><Relationship Id="rId124" Type="http://schemas.openxmlformats.org/officeDocument/2006/relationships/font" Target="fonts/BarlowSemiCondensedMedium-regular.fntdata"/><Relationship Id="rId123" Type="http://schemas.openxmlformats.org/officeDocument/2006/relationships/font" Target="fonts/MontserratMedium-boldItalic.fntdata"/><Relationship Id="rId122" Type="http://schemas.openxmlformats.org/officeDocument/2006/relationships/font" Target="fonts/MontserratMedium-italic.fntdata"/><Relationship Id="rId95" Type="http://schemas.openxmlformats.org/officeDocument/2006/relationships/slide" Target="slides/slide84.xml"/><Relationship Id="rId94" Type="http://schemas.openxmlformats.org/officeDocument/2006/relationships/slide" Target="slides/slide83.xml"/><Relationship Id="rId97" Type="http://schemas.openxmlformats.org/officeDocument/2006/relationships/slide" Target="slides/slide86.xml"/><Relationship Id="rId96" Type="http://schemas.openxmlformats.org/officeDocument/2006/relationships/slide" Target="slides/slide85.xml"/><Relationship Id="rId11" Type="http://schemas.openxmlformats.org/officeDocument/2006/relationships/notesMaster" Target="notesMasters/notesMaster1.xml"/><Relationship Id="rId99" Type="http://schemas.openxmlformats.org/officeDocument/2006/relationships/slide" Target="slides/slide88.xml"/><Relationship Id="rId10" Type="http://schemas.openxmlformats.org/officeDocument/2006/relationships/slideMaster" Target="slideMasters/slideMaster6.xml"/><Relationship Id="rId98" Type="http://schemas.openxmlformats.org/officeDocument/2006/relationships/slide" Target="slides/slide87.xml"/><Relationship Id="rId13" Type="http://schemas.openxmlformats.org/officeDocument/2006/relationships/slide" Target="slides/slide2.xml"/><Relationship Id="rId12" Type="http://schemas.openxmlformats.org/officeDocument/2006/relationships/slide" Target="slides/slide1.xml"/><Relationship Id="rId91" Type="http://schemas.openxmlformats.org/officeDocument/2006/relationships/slide" Target="slides/slide80.xml"/><Relationship Id="rId90" Type="http://schemas.openxmlformats.org/officeDocument/2006/relationships/slide" Target="slides/slide79.xml"/><Relationship Id="rId93" Type="http://schemas.openxmlformats.org/officeDocument/2006/relationships/slide" Target="slides/slide82.xml"/><Relationship Id="rId92" Type="http://schemas.openxmlformats.org/officeDocument/2006/relationships/slide" Target="slides/slide81.xml"/><Relationship Id="rId118" Type="http://schemas.openxmlformats.org/officeDocument/2006/relationships/font" Target="fonts/Lato-italic.fntdata"/><Relationship Id="rId117" Type="http://schemas.openxmlformats.org/officeDocument/2006/relationships/font" Target="fonts/Lato-bold.fntdata"/><Relationship Id="rId116" Type="http://schemas.openxmlformats.org/officeDocument/2006/relationships/font" Target="fonts/Lato-regular.fntdata"/><Relationship Id="rId115" Type="http://schemas.openxmlformats.org/officeDocument/2006/relationships/font" Target="fonts/Montserrat-boldItalic.fntdata"/><Relationship Id="rId119" Type="http://schemas.openxmlformats.org/officeDocument/2006/relationships/font" Target="fonts/Lato-boldItalic.fntdata"/><Relationship Id="rId15" Type="http://schemas.openxmlformats.org/officeDocument/2006/relationships/slide" Target="slides/slide4.xml"/><Relationship Id="rId110" Type="http://schemas.openxmlformats.org/officeDocument/2006/relationships/font" Target="fonts/Amiri-italic.fntdata"/><Relationship Id="rId14" Type="http://schemas.openxmlformats.org/officeDocument/2006/relationships/slide" Target="slides/slide3.xml"/><Relationship Id="rId17" Type="http://schemas.openxmlformats.org/officeDocument/2006/relationships/slide" Target="slides/slide6.xml"/><Relationship Id="rId16" Type="http://schemas.openxmlformats.org/officeDocument/2006/relationships/slide" Target="slides/slide5.xml"/><Relationship Id="rId19" Type="http://schemas.openxmlformats.org/officeDocument/2006/relationships/slide" Target="slides/slide8.xml"/><Relationship Id="rId114" Type="http://schemas.openxmlformats.org/officeDocument/2006/relationships/font" Target="fonts/Montserrat-italic.fntdata"/><Relationship Id="rId18" Type="http://schemas.openxmlformats.org/officeDocument/2006/relationships/slide" Target="slides/slide7.xml"/><Relationship Id="rId113" Type="http://schemas.openxmlformats.org/officeDocument/2006/relationships/font" Target="fonts/Montserrat-bold.fntdata"/><Relationship Id="rId112" Type="http://schemas.openxmlformats.org/officeDocument/2006/relationships/font" Target="fonts/Montserrat-regular.fntdata"/><Relationship Id="rId111" Type="http://schemas.openxmlformats.org/officeDocument/2006/relationships/font" Target="fonts/Amiri-boldItalic.fntdata"/><Relationship Id="rId84" Type="http://schemas.openxmlformats.org/officeDocument/2006/relationships/slide" Target="slides/slide73.xml"/><Relationship Id="rId83" Type="http://schemas.openxmlformats.org/officeDocument/2006/relationships/slide" Target="slides/slide72.xml"/><Relationship Id="rId86" Type="http://schemas.openxmlformats.org/officeDocument/2006/relationships/slide" Target="slides/slide75.xml"/><Relationship Id="rId85" Type="http://schemas.openxmlformats.org/officeDocument/2006/relationships/slide" Target="slides/slide74.xml"/><Relationship Id="rId88" Type="http://schemas.openxmlformats.org/officeDocument/2006/relationships/slide" Target="slides/slide77.xml"/><Relationship Id="rId87" Type="http://schemas.openxmlformats.org/officeDocument/2006/relationships/slide" Target="slides/slide76.xml"/><Relationship Id="rId89" Type="http://schemas.openxmlformats.org/officeDocument/2006/relationships/slide" Target="slides/slide78.xml"/><Relationship Id="rId80" Type="http://schemas.openxmlformats.org/officeDocument/2006/relationships/slide" Target="slides/slide69.xml"/><Relationship Id="rId82" Type="http://schemas.openxmlformats.org/officeDocument/2006/relationships/slide" Target="slides/slide71.xml"/><Relationship Id="rId81" Type="http://schemas.openxmlformats.org/officeDocument/2006/relationships/slide" Target="slides/slide70.xml"/><Relationship Id="rId1" Type="http://schemas.openxmlformats.org/officeDocument/2006/relationships/theme" Target="theme/theme4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Master" Target="slideMasters/slideMaster5.xml"/><Relationship Id="rId143" Type="http://schemas.openxmlformats.org/officeDocument/2006/relationships/font" Target="fonts/BarlowSemiCondensedSemiBold-boldItalic.fntdata"/><Relationship Id="rId142" Type="http://schemas.openxmlformats.org/officeDocument/2006/relationships/font" Target="fonts/BarlowSemiCondensedSemiBold-italic.fntdata"/><Relationship Id="rId141" Type="http://schemas.openxmlformats.org/officeDocument/2006/relationships/font" Target="fonts/BarlowSemiCondensedSemiBold-bold.fntdata"/><Relationship Id="rId140" Type="http://schemas.openxmlformats.org/officeDocument/2006/relationships/font" Target="fonts/BarlowSemiCondensedSemiBold-regular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73" Type="http://schemas.openxmlformats.org/officeDocument/2006/relationships/slide" Target="slides/slide62.xml"/><Relationship Id="rId72" Type="http://schemas.openxmlformats.org/officeDocument/2006/relationships/slide" Target="slides/slide61.xml"/><Relationship Id="rId75" Type="http://schemas.openxmlformats.org/officeDocument/2006/relationships/slide" Target="slides/slide64.xml"/><Relationship Id="rId74" Type="http://schemas.openxmlformats.org/officeDocument/2006/relationships/slide" Target="slides/slide63.xml"/><Relationship Id="rId77" Type="http://schemas.openxmlformats.org/officeDocument/2006/relationships/slide" Target="slides/slide66.xml"/><Relationship Id="rId76" Type="http://schemas.openxmlformats.org/officeDocument/2006/relationships/slide" Target="slides/slide65.xml"/><Relationship Id="rId79" Type="http://schemas.openxmlformats.org/officeDocument/2006/relationships/slide" Target="slides/slide68.xml"/><Relationship Id="rId78" Type="http://schemas.openxmlformats.org/officeDocument/2006/relationships/slide" Target="slides/slide67.xml"/><Relationship Id="rId71" Type="http://schemas.openxmlformats.org/officeDocument/2006/relationships/slide" Target="slides/slide60.xml"/><Relationship Id="rId70" Type="http://schemas.openxmlformats.org/officeDocument/2006/relationships/slide" Target="slides/slide59.xml"/><Relationship Id="rId139" Type="http://schemas.openxmlformats.org/officeDocument/2006/relationships/font" Target="fonts/GillSans-bold.fntdata"/><Relationship Id="rId138" Type="http://schemas.openxmlformats.org/officeDocument/2006/relationships/font" Target="fonts/GillSans-regular.fntdata"/><Relationship Id="rId137" Type="http://schemas.openxmlformats.org/officeDocument/2006/relationships/font" Target="fonts/Barlow-boldItalic.fntdata"/><Relationship Id="rId132" Type="http://schemas.openxmlformats.org/officeDocument/2006/relationships/font" Target="fonts/BarlowSemiCondensed-italic.fntdata"/><Relationship Id="rId131" Type="http://schemas.openxmlformats.org/officeDocument/2006/relationships/font" Target="fonts/BarlowSemiCondensed-bold.fntdata"/><Relationship Id="rId130" Type="http://schemas.openxmlformats.org/officeDocument/2006/relationships/font" Target="fonts/BarlowSemiCondensed-regular.fntdata"/><Relationship Id="rId136" Type="http://schemas.openxmlformats.org/officeDocument/2006/relationships/font" Target="fonts/Barlow-italic.fntdata"/><Relationship Id="rId135" Type="http://schemas.openxmlformats.org/officeDocument/2006/relationships/font" Target="fonts/Barlow-bold.fntdata"/><Relationship Id="rId134" Type="http://schemas.openxmlformats.org/officeDocument/2006/relationships/font" Target="fonts/Barlow-regular.fntdata"/><Relationship Id="rId133" Type="http://schemas.openxmlformats.org/officeDocument/2006/relationships/font" Target="fonts/BarlowSemiCondensed-boldItalic.fntdata"/><Relationship Id="rId62" Type="http://schemas.openxmlformats.org/officeDocument/2006/relationships/slide" Target="slides/slide51.xml"/><Relationship Id="rId61" Type="http://schemas.openxmlformats.org/officeDocument/2006/relationships/slide" Target="slides/slide50.xml"/><Relationship Id="rId64" Type="http://schemas.openxmlformats.org/officeDocument/2006/relationships/slide" Target="slides/slide53.xml"/><Relationship Id="rId63" Type="http://schemas.openxmlformats.org/officeDocument/2006/relationships/slide" Target="slides/slide52.xml"/><Relationship Id="rId66" Type="http://schemas.openxmlformats.org/officeDocument/2006/relationships/slide" Target="slides/slide55.xml"/><Relationship Id="rId65" Type="http://schemas.openxmlformats.org/officeDocument/2006/relationships/slide" Target="slides/slide54.xml"/><Relationship Id="rId68" Type="http://schemas.openxmlformats.org/officeDocument/2006/relationships/slide" Target="slides/slide57.xml"/><Relationship Id="rId67" Type="http://schemas.openxmlformats.org/officeDocument/2006/relationships/slide" Target="slides/slide56.xml"/><Relationship Id="rId60" Type="http://schemas.openxmlformats.org/officeDocument/2006/relationships/slide" Target="slides/slide49.xml"/><Relationship Id="rId69" Type="http://schemas.openxmlformats.org/officeDocument/2006/relationships/slide" Target="slides/slide58.xml"/><Relationship Id="rId51" Type="http://schemas.openxmlformats.org/officeDocument/2006/relationships/slide" Target="slides/slide40.xml"/><Relationship Id="rId50" Type="http://schemas.openxmlformats.org/officeDocument/2006/relationships/slide" Target="slides/slide39.xml"/><Relationship Id="rId53" Type="http://schemas.openxmlformats.org/officeDocument/2006/relationships/slide" Target="slides/slide42.xml"/><Relationship Id="rId52" Type="http://schemas.openxmlformats.org/officeDocument/2006/relationships/slide" Target="slides/slide41.xml"/><Relationship Id="rId55" Type="http://schemas.openxmlformats.org/officeDocument/2006/relationships/slide" Target="slides/slide44.xml"/><Relationship Id="rId54" Type="http://schemas.openxmlformats.org/officeDocument/2006/relationships/slide" Target="slides/slide43.xml"/><Relationship Id="rId57" Type="http://schemas.openxmlformats.org/officeDocument/2006/relationships/slide" Target="slides/slide46.xml"/><Relationship Id="rId56" Type="http://schemas.openxmlformats.org/officeDocument/2006/relationships/slide" Target="slides/slide45.xml"/><Relationship Id="rId59" Type="http://schemas.openxmlformats.org/officeDocument/2006/relationships/slide" Target="slides/slide48.xml"/><Relationship Id="rId58" Type="http://schemas.openxmlformats.org/officeDocument/2006/relationships/slide" Target="slides/slide47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260daef99c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260daef99c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24fa8685523d6621_4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24fa8685523d6621_4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24fa8685523d6621_4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4" name="Google Shape;584;g24fa8685523d6621_4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24fa8685523d6621_4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24fa8685523d6621_4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24fa8685523d6621_4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9" name="Google Shape;609;g24fa8685523d6621_4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24fa8685523d6621_4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24fa8685523d6621_4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24fa8685523d6621_4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6" name="Google Shape;626;g24fa8685523d6621_4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g24fa8685523d6621_4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2" name="Google Shape;642;g24fa8685523d6621_4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24fa8685523d6621_4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" name="Google Shape;650;g24fa8685523d6621_4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g24fa8685523d6621_4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2" name="Google Shape;662;g24fa8685523d6621_4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g24fa8685523d6621_5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3" name="Google Shape;673;g24fa8685523d6621_5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27ddd1dd609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27ddd1dd609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g24fa8685523d6621_5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3" name="Google Shape;683;g24fa8685523d6621_5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g24fa8685523d6621_5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5" name="Google Shape;695;g24fa8685523d6621_5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g24fa8685523d6621_5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1" name="Google Shape;711;g24fa8685523d6621_5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g24fa8685523d6621_5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9" name="Google Shape;719;g24fa8685523d6621_5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g24fa8685523d6621_5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9" name="Google Shape;729;g24fa8685523d6621_5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g24fa8685523d6621_5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5" name="Google Shape;745;g24fa8685523d6621_5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g24fa8685523d6621_5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2" name="Google Shape;752;g24fa8685523d6621_5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g24fa8685523d6621_5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0" name="Google Shape;760;g24fa8685523d6621_5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g24fa8685523d6621_5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6" name="Google Shape;776;g24fa8685523d6621_5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g24fa8685523d6621_6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7" name="Google Shape;787;g24fa8685523d6621_6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27ddd1dd609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27ddd1dd609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g24fa8685523d6621_6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3" name="Google Shape;813;g24fa8685523d6621_6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4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g24fa8685523d6621_6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6" name="Google Shape;826;g24fa8685523d6621_6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7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g24fa8685523d6621_6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9" name="Google Shape;839;g24fa8685523d6621_6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5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g24fa8685523d6621_6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7" name="Google Shape;847;g24fa8685523d6621_6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2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g24fa8685523d6621_6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4" name="Google Shape;854;g24fa8685523d6621_6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9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g24fa8685523d6621_6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1" name="Google Shape;861;g24fa8685523d6621_6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g24fa8685523d6621_6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2" name="Google Shape;872;g24fa8685523d6621_6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9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g260daef99c3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1" name="Google Shape;881;g260daef99c3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8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g28047fb7c42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0" name="Google Shape;890;g28047fb7c42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3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g28047fb7c42_1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5" name="Google Shape;905;g28047fb7c42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27ddd1dd609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27ddd1dd609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9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g28047fb7c42_1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1" name="Google Shape;911;g28047fb7c42_1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6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g28047fb7c42_1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8" name="Google Shape;918;g28047fb7c42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4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g28047fb7c42_1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6" name="Google Shape;926;g28047fb7c42_1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g28047fb7c42_1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4" name="Google Shape;934;g28047fb7c42_1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g28047fb7c42_1_4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0" name="Google Shape;940;g28047fb7c42_1_44:notes"/>
          <p:cNvSpPr/>
          <p:nvPr>
            <p:ph idx="2" type="sldImg"/>
          </p:nvPr>
        </p:nvSpPr>
        <p:spPr>
          <a:xfrm>
            <a:off x="379412" y="685800"/>
            <a:ext cx="6097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g28047fb7c42_1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4" name="Google Shape;954;g28047fb7c42_1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g28047fb7c42_1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7" name="Google Shape;977;g28047fb7c42_1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g28047fb7c42_1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0" name="Google Shape;1010;g28047fb7c42_1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2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Google Shape;1043;g28047fb7c42_1_144:notes"/>
          <p:cNvSpPr/>
          <p:nvPr>
            <p:ph idx="2" type="sldImg"/>
          </p:nvPr>
        </p:nvSpPr>
        <p:spPr>
          <a:xfrm>
            <a:off x="685085" y="1143000"/>
            <a:ext cx="54879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4" name="Google Shape;1044;g28047fb7c42_1_14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5" name="Google Shape;1045;g28047fb7c42_1_14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5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Google Shape;1056;g28047fb7c42_1_156:notes"/>
          <p:cNvSpPr/>
          <p:nvPr>
            <p:ph idx="2" type="sldImg"/>
          </p:nvPr>
        </p:nvSpPr>
        <p:spPr>
          <a:xfrm>
            <a:off x="685085" y="1143000"/>
            <a:ext cx="54879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7" name="Google Shape;1057;g28047fb7c42_1_15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8" name="Google Shape;1058;g28047fb7c42_1_15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27ddd1dd609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27ddd1dd609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6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067;g28047fb7c42_1_166:notes"/>
          <p:cNvSpPr/>
          <p:nvPr>
            <p:ph idx="2" type="sldImg"/>
          </p:nvPr>
        </p:nvSpPr>
        <p:spPr>
          <a:xfrm>
            <a:off x="685085" y="1143000"/>
            <a:ext cx="54879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8" name="Google Shape;1068;g28047fb7c42_1_16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9" name="Google Shape;1069;g28047fb7c42_1_16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2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Google Shape;1083;g28047fb7c42_1_181:notes"/>
          <p:cNvSpPr/>
          <p:nvPr>
            <p:ph idx="2" type="sldImg"/>
          </p:nvPr>
        </p:nvSpPr>
        <p:spPr>
          <a:xfrm>
            <a:off x="685085" y="1143000"/>
            <a:ext cx="54879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4" name="Google Shape;1084;g28047fb7c42_1_18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5" name="Google Shape;1085;g28047fb7c42_1_18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0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1" name="Google Shape;1091;g28047fb7c42_1_188:notes"/>
          <p:cNvSpPr/>
          <p:nvPr>
            <p:ph idx="2" type="sldImg"/>
          </p:nvPr>
        </p:nvSpPr>
        <p:spPr>
          <a:xfrm>
            <a:off x="685085" y="1143000"/>
            <a:ext cx="54879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2" name="Google Shape;1092;g28047fb7c42_1_18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3" name="Google Shape;1093;g28047fb7c42_1_18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g28047fb7c42_1_1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9" name="Google Shape;1099;g28047fb7c42_1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3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g28047fb7c42_1_1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5" name="Google Shape;1105;g28047fb7c42_1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g28047fb7c42_1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3" name="Google Shape;1123;g28047fb7c42_1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0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Google Shape;1131;g28047fb7c42_1_2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2" name="Google Shape;1132;g28047fb7c42_1_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7" name="Shape 1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8" name="Google Shape;1138;g28047fb7c42_1_2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9" name="Google Shape;1139;g28047fb7c42_1_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3" name="Shape 1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4" name="Google Shape;1144;g28047fb7c42_1_2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5" name="Google Shape;1145;g28047fb7c42_1_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2" name="Shape 1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3" name="Google Shape;1153;g28047fb7c42_1_2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4" name="Google Shape;1154;g28047fb7c42_1_2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27ddd1dd609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27ddd1dd609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6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" name="Google Shape;1157;g26810907542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8" name="Google Shape;1158;g26810907542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4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Google Shape;1165;g27dc819c331_2_8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6" name="Google Shape;1166;g27dc819c331_2_8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4" name="Shape 1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5" name="Google Shape;1175;g27dc819c331_2_17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6" name="Google Shape;1176;g27dc819c331_2_17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2" name="Shape 1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3" name="Google Shape;1183;g27dc819c331_2_18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4" name="Google Shape;1184;g27dc819c331_2_18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2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3" name="Google Shape;1193;g27dc819c331_2_19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4" name="Google Shape;1194;g27dc819c331_2_19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9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Google Shape;1200;g27dc819c331_2_20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01" name="Google Shape;1201;g27dc819c331_2_20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2" name="Google Shape;1202;g27dc819c331_2_20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0" name="Shape 1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1" name="Google Shape;1221;g27dc819c331_2_2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2" name="Google Shape;1222;g27dc819c331_2_2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9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Google Shape;1230;g27dc819c331_2_23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1" name="Google Shape;1231;g27dc819c331_2_2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6" name="Shape 1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7" name="Google Shape;1237;g27dc819c331_2_23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8" name="Google Shape;1238;g27dc819c331_2_2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4" name="Shape 1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5" name="Google Shape;1245;g27dc819c331_2_24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6" name="Google Shape;1246;g27dc819c331_2_24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1e6f0aa4cad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1e6f0aa4cad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g27dc819c331_2_25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7" name="Google Shape;1257;g27dc819c331_2_25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5" name="Shape 1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6" name="Google Shape;1276;g27dc819c331_2_27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7" name="Google Shape;1277;g27dc819c331_2_27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2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3" name="Google Shape;1293;g27dc819c331_2_29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4" name="Google Shape;1294;g27dc819c331_2_29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9" name="Shape 1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" name="Google Shape;1300;g27dc819c331_2_29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1" name="Google Shape;1301;g27dc819c331_2_29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6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7" name="Google Shape;1327;g27dc819c331_2_3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8" name="Google Shape;1328;g27dc819c331_2_3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3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Google Shape;1334;g27dc819c331_2_32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5" name="Google Shape;1335;g27dc819c331_2_3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1" name="Shape 1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2" name="Google Shape;1342;g27dc819c331_2_33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3" name="Google Shape;1343;g27dc819c331_2_3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0" name="Shape 1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" name="Google Shape;1351;g27dc819c331_2_34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2" name="Google Shape;1352;g27dc819c331_2_3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8" name="Shape 1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9" name="Google Shape;1359;g27dc819c331_2_42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0" name="Google Shape;1360;g27dc819c331_2_4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6" name="Shape 1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7" name="Google Shape;1367;g27dc819c331_2_43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8" name="Google Shape;1368;g27dc819c331_2_4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260daef99c3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260daef99c3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6" name="Shape 1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7" name="Google Shape;1377;g26810907542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8" name="Google Shape;1378;g26810907542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1" name="Shape 1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" name="Google Shape;1392;g2763b930086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3" name="Google Shape;1393;g2763b930086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g2763b930086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5" name="Google Shape;1405;g2763b930086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2" name="Shape 1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" name="Google Shape;1413;g2763b930086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4" name="Google Shape;1414;g2763b930086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8" name="Shape 1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9" name="Google Shape;1429;g2763b930086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0" name="Google Shape;1430;g2763b930086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7" name="Shape 1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8" name="Google Shape;1438;g2763b930086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9" name="Google Shape;1439;g2763b930086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4" name="Shape 1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5" name="Google Shape;1445;g2763b930086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6" name="Google Shape;1446;g2763b930086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0" name="Shape 1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1" name="Google Shape;1461;g1e6d7b20fe4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2" name="Google Shape;1462;g1e6d7b20fe4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7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8" name="Google Shape;1468;g27a79825074_2_7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9" name="Google Shape;1469;g27a79825074_2_7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4" name="Shape 1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5" name="Google Shape;1475;g27c8a95c230_1_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76" name="Google Shape;1476;g27c8a95c230_1_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7" name="Google Shape;1477;g27c8a95c230_1_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24fa8685523d6621_4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Google Shape;561;g24fa8685523d6621_4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4" name="Shape 1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5" name="Google Shape;1485;g27c8a95c230_1_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6" name="Google Shape;1486;g27c8a95c230_1_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6" name="Shape 1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7" name="Google Shape;1497;g27a79825074_2_9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8" name="Google Shape;1498;g27a79825074_2_9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3" name="Shape 1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4" name="Google Shape;1504;g27a79825074_2_10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5" name="Google Shape;1505;g27a79825074_2_10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9" name="Shape 1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0" name="Google Shape;1510;g2763b930086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1" name="Google Shape;1511;g2763b930086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7" name="Shape 1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8" name="Google Shape;1518;g2763b930086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9" name="Google Shape;1519;g2763b930086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4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" name="Google Shape;1525;g2763b930086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6" name="Google Shape;1526;g2763b930086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1" name="Shape 1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2" name="Google Shape;1532;g27e40824fbd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3" name="Google Shape;1533;g27e40824fbd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5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png"/></Relationships>
</file>

<file path=ppt/slideLayouts/_rels/slideLayout22.xml.rels><?xml version="1.0" encoding="UTF-8" standalone="yes"?><Relationships xmlns="http://schemas.openxmlformats.org/package/2006/relationships"><Relationship Id="rId20" Type="http://schemas.openxmlformats.org/officeDocument/2006/relationships/hyperlink" Target="https://www.youtube.com/channel/UCVsSDZhIN_WbnD_v5o9eB_A" TargetMode="External"/><Relationship Id="rId11" Type="http://schemas.openxmlformats.org/officeDocument/2006/relationships/hyperlink" Target="https://twitter.com/datacite" TargetMode="External"/><Relationship Id="rId22" Type="http://schemas.openxmlformats.org/officeDocument/2006/relationships/hyperlink" Target="https://www.youtube.com/channel/UCVsSDZhIN_WbnD_v5o9eB_A" TargetMode="External"/><Relationship Id="rId10" Type="http://schemas.openxmlformats.org/officeDocument/2006/relationships/hyperlink" Target="http://@datacite" TargetMode="External"/><Relationship Id="rId21" Type="http://schemas.openxmlformats.org/officeDocument/2006/relationships/hyperlink" Target="https://www.youtube.com/channel/UCVsSDZhIN_WbnD_v5o9eB_A" TargetMode="External"/><Relationship Id="rId13" Type="http://schemas.openxmlformats.org/officeDocument/2006/relationships/hyperlink" Target="https://datacite.org" TargetMode="External"/><Relationship Id="rId24" Type="http://schemas.openxmlformats.org/officeDocument/2006/relationships/hyperlink" Target="https://www.linkedin.com/company/datacite/" TargetMode="External"/><Relationship Id="rId12" Type="http://schemas.openxmlformats.org/officeDocument/2006/relationships/hyperlink" Target="https://pidforum.org" TargetMode="External"/><Relationship Id="rId23" Type="http://schemas.openxmlformats.org/officeDocument/2006/relationships/hyperlink" Target="http://@datacite" TargetMode="External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Relationship Id="rId3" Type="http://schemas.openxmlformats.org/officeDocument/2006/relationships/image" Target="../media/image7.png"/><Relationship Id="rId4" Type="http://schemas.openxmlformats.org/officeDocument/2006/relationships/image" Target="../media/image11.png"/><Relationship Id="rId9" Type="http://schemas.openxmlformats.org/officeDocument/2006/relationships/hyperlink" Target="mailto:info@datacite.org" TargetMode="External"/><Relationship Id="rId15" Type="http://schemas.openxmlformats.org/officeDocument/2006/relationships/hyperlink" Target="https://support.datacite.org" TargetMode="External"/><Relationship Id="rId14" Type="http://schemas.openxmlformats.org/officeDocument/2006/relationships/hyperlink" Target="http://blog.datacite.org" TargetMode="External"/><Relationship Id="rId17" Type="http://schemas.openxmlformats.org/officeDocument/2006/relationships/image" Target="../media/image2.png"/><Relationship Id="rId16" Type="http://schemas.openxmlformats.org/officeDocument/2006/relationships/hyperlink" Target="mailto:support@datacite.org" TargetMode="External"/><Relationship Id="rId5" Type="http://schemas.openxmlformats.org/officeDocument/2006/relationships/image" Target="../media/image9.png"/><Relationship Id="rId19" Type="http://schemas.openxmlformats.org/officeDocument/2006/relationships/hyperlink" Target="https://www.youtube.com/channel/UCVsSDZhIN_WbnD_v5o9eB_A" TargetMode="External"/><Relationship Id="rId6" Type="http://schemas.openxmlformats.org/officeDocument/2006/relationships/image" Target="../media/image10.png"/><Relationship Id="rId18" Type="http://schemas.openxmlformats.org/officeDocument/2006/relationships/hyperlink" Target="http://@datacite" TargetMode="External"/><Relationship Id="rId7" Type="http://schemas.openxmlformats.org/officeDocument/2006/relationships/image" Target="../media/image4.png"/><Relationship Id="rId8" Type="http://schemas.openxmlformats.org/officeDocument/2006/relationships/image" Target="../media/image3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Relationship Id="rId3" Type="http://schemas.openxmlformats.org/officeDocument/2006/relationships/image" Target="../media/image5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1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100"/>
            </a:lvl1pPr>
            <a:lvl2pPr indent="-317500" lvl="1" marL="914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100"/>
            </a:lvl2pPr>
            <a:lvl3pPr indent="-317500" lvl="2" marL="1371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100"/>
            </a:lvl3pPr>
            <a:lvl4pPr indent="-317500" lvl="3" marL="18288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100"/>
            </a:lvl4pPr>
            <a:lvl5pPr indent="-317500" lvl="4" marL="22860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100"/>
            </a:lvl5pPr>
            <a:lvl6pPr indent="-317500" lvl="5" marL="2743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100"/>
            </a:lvl6pPr>
            <a:lvl7pPr indent="-317500" lvl="6" marL="3200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100"/>
            </a:lvl7pPr>
            <a:lvl8pPr indent="-317500" lvl="7" marL="3657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100"/>
            </a:lvl8pPr>
            <a:lvl9pPr indent="-317500" lvl="8" marL="411480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 sz="1100"/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algn="r">
              <a:spcBef>
                <a:spcPts val="0"/>
              </a:spcBef>
              <a:buNone/>
              <a:defRPr sz="1100"/>
            </a:lvl1pPr>
            <a:lvl2pPr indent="0" lvl="1" marL="0" algn="r">
              <a:spcBef>
                <a:spcPts val="0"/>
              </a:spcBef>
              <a:buNone/>
              <a:defRPr sz="1100"/>
            </a:lvl2pPr>
            <a:lvl3pPr indent="0" lvl="2" marL="0" algn="r">
              <a:spcBef>
                <a:spcPts val="0"/>
              </a:spcBef>
              <a:buNone/>
              <a:defRPr sz="1100"/>
            </a:lvl3pPr>
            <a:lvl4pPr indent="0" lvl="3" marL="0" algn="r">
              <a:spcBef>
                <a:spcPts val="0"/>
              </a:spcBef>
              <a:buNone/>
              <a:defRPr sz="1100"/>
            </a:lvl4pPr>
            <a:lvl5pPr indent="0" lvl="4" marL="0" algn="r">
              <a:spcBef>
                <a:spcPts val="0"/>
              </a:spcBef>
              <a:buNone/>
              <a:defRPr sz="1100"/>
            </a:lvl5pPr>
            <a:lvl6pPr indent="0" lvl="5" marL="0" algn="r">
              <a:spcBef>
                <a:spcPts val="0"/>
              </a:spcBef>
              <a:buNone/>
              <a:defRPr sz="1100"/>
            </a:lvl6pPr>
            <a:lvl7pPr indent="0" lvl="6" marL="0" algn="r">
              <a:spcBef>
                <a:spcPts val="0"/>
              </a:spcBef>
              <a:buNone/>
              <a:defRPr sz="1100"/>
            </a:lvl7pPr>
            <a:lvl8pPr indent="0" lvl="7" marL="0" algn="r">
              <a:spcBef>
                <a:spcPts val="0"/>
              </a:spcBef>
              <a:buNone/>
              <a:defRPr sz="1100"/>
            </a:lvl8pPr>
            <a:lvl9pPr indent="0" lvl="8" marL="0" algn="r">
              <a:spcBef>
                <a:spcPts val="0"/>
              </a:spcBef>
              <a:buNone/>
              <a:defRPr sz="11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1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8" name="Google Shape;58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09750" y="329375"/>
            <a:ext cx="885825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1799" y="2130646"/>
            <a:ext cx="8839199" cy="27197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dark blue">
  <p:cSld name="CUSTOM_2_1">
    <p:bg>
      <p:bgPr>
        <a:solidFill>
          <a:srgbClr val="243B54"/>
        </a:soli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/>
          <p:nvPr>
            <p:ph type="title"/>
          </p:nvPr>
        </p:nvSpPr>
        <p:spPr>
          <a:xfrm>
            <a:off x="785344" y="1695169"/>
            <a:ext cx="5754600" cy="56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2" name="Google Shape;62;p15"/>
          <p:cNvSpPr txBox="1"/>
          <p:nvPr>
            <p:ph idx="1" type="subTitle"/>
          </p:nvPr>
        </p:nvSpPr>
        <p:spPr>
          <a:xfrm>
            <a:off x="785344" y="2120472"/>
            <a:ext cx="6621600" cy="45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B1E2"/>
              </a:buClr>
              <a:buSzPts val="3200"/>
              <a:buNone/>
              <a:defRPr b="1" sz="3200">
                <a:solidFill>
                  <a:srgbClr val="00B1E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">
  <p:cSld name="TITLE_AND_BODY_1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6"/>
          <p:cNvSpPr txBox="1"/>
          <p:nvPr>
            <p:ph type="title"/>
          </p:nvPr>
        </p:nvSpPr>
        <p:spPr>
          <a:xfrm>
            <a:off x="311700" y="216425"/>
            <a:ext cx="6251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5" name="Google Shape;65;p16"/>
          <p:cNvSpPr txBox="1"/>
          <p:nvPr>
            <p:ph idx="1" type="body"/>
          </p:nvPr>
        </p:nvSpPr>
        <p:spPr>
          <a:xfrm>
            <a:off x="311700" y="1558050"/>
            <a:ext cx="8520600" cy="301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6" name="Google Shape;6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 b="1">
                <a:solidFill>
                  <a:srgbClr val="243B54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buNone/>
              <a:defRPr b="1">
                <a:solidFill>
                  <a:srgbClr val="243B54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lvl="2" rtl="0">
              <a:buNone/>
              <a:defRPr b="1">
                <a:solidFill>
                  <a:srgbClr val="243B54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lvl="3" rtl="0">
              <a:buNone/>
              <a:defRPr b="1">
                <a:solidFill>
                  <a:srgbClr val="243B54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lvl="4" rtl="0">
              <a:buNone/>
              <a:defRPr b="1">
                <a:solidFill>
                  <a:srgbClr val="243B54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lvl="5" rtl="0">
              <a:buNone/>
              <a:defRPr b="1">
                <a:solidFill>
                  <a:srgbClr val="243B54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lvl="6" rtl="0">
              <a:buNone/>
              <a:defRPr b="1">
                <a:solidFill>
                  <a:srgbClr val="243B54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lvl="7" rtl="0">
              <a:buNone/>
              <a:defRPr b="1">
                <a:solidFill>
                  <a:srgbClr val="243B54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lvl="8" rtl="0">
              <a:buNone/>
              <a:defRPr b="1">
                <a:solidFill>
                  <a:srgbClr val="243B54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7" name="Google Shape;67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327726" y="297874"/>
            <a:ext cx="1579274" cy="28995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6"/>
          <p:cNvSpPr txBox="1"/>
          <p:nvPr>
            <p:ph idx="2" type="subTitle"/>
          </p:nvPr>
        </p:nvSpPr>
        <p:spPr>
          <a:xfrm>
            <a:off x="311700" y="584225"/>
            <a:ext cx="6251700" cy="35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28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White Blank">
  <p:cSld name="Title Only White Blank_2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 txBox="1"/>
          <p:nvPr>
            <p:ph type="title"/>
          </p:nvPr>
        </p:nvSpPr>
        <p:spPr>
          <a:xfrm>
            <a:off x="233173" y="233363"/>
            <a:ext cx="8677500" cy="9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urce Serif Pro"/>
              <a:buNone/>
              <a:defRPr>
                <a:solidFill>
                  <a:schemeClr val="dk2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Layout">
  <p:cSld name="Blank Layout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275" spcFirstLastPara="1" rIns="34275" wrap="square" tIns="1715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98989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275" spcFirstLastPara="1" rIns="34275" wrap="square" tIns="1715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Arial"/>
              <a:buNone/>
              <a:defRPr b="0" i="0" sz="90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Arial"/>
              <a:buNone/>
              <a:defRPr b="0" i="0" sz="90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Arial"/>
              <a:buNone/>
              <a:defRPr b="0" i="0" sz="90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Arial"/>
              <a:buNone/>
              <a:defRPr b="0" i="0" sz="90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Arial"/>
              <a:buNone/>
              <a:defRPr b="0" i="0" sz="90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Arial"/>
              <a:buNone/>
              <a:defRPr b="0" i="0" sz="90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Arial"/>
              <a:buNone/>
              <a:defRPr b="0" i="0" sz="90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Arial"/>
              <a:buNone/>
              <a:defRPr b="0" i="0" sz="90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Arial"/>
              <a:buNone/>
              <a:defRPr b="0" i="0" sz="90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TITLE_6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with logo ">
  <p:cSld name="Title Only White Blank_3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0"/>
          <p:cNvSpPr txBox="1"/>
          <p:nvPr>
            <p:ph type="title"/>
          </p:nvPr>
        </p:nvSpPr>
        <p:spPr>
          <a:xfrm>
            <a:off x="233173" y="233363"/>
            <a:ext cx="8677500" cy="9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erif Pro"/>
              <a:buNone/>
              <a:defRPr>
                <a:solidFill>
                  <a:schemeClr val="dk2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pic>
        <p:nvPicPr>
          <p:cNvPr id="77" name="Google Shape;77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6586" y="4824939"/>
            <a:ext cx="202970" cy="20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 White">
  <p:cSld name="Blank Slide White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6586" y="4824939"/>
            <a:ext cx="202970" cy="20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2" name="Google Shape;82;p22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3" name="Google Shape;83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4" name="Google Shape;84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327726" y="297874"/>
            <a:ext cx="1579274" cy="28995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22"/>
          <p:cNvSpPr txBox="1"/>
          <p:nvPr>
            <p:ph type="title"/>
          </p:nvPr>
        </p:nvSpPr>
        <p:spPr>
          <a:xfrm>
            <a:off x="311700" y="216425"/>
            <a:ext cx="6251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6" name="Google Shape;86;p22"/>
          <p:cNvSpPr txBox="1"/>
          <p:nvPr>
            <p:ph idx="3" type="subTitle"/>
          </p:nvPr>
        </p:nvSpPr>
        <p:spPr>
          <a:xfrm>
            <a:off x="311700" y="584225"/>
            <a:ext cx="6251700" cy="35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28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 slide">
  <p:cSld name="CUSTOM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31025" y="966250"/>
            <a:ext cx="4444498" cy="10764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tge" id="89" name="Google Shape;89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2427" y="3060212"/>
            <a:ext cx="458179" cy="29734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tge" id="90" name="Google Shape;90;p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018943" y="3021121"/>
            <a:ext cx="477335" cy="37552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tge" id="91" name="Google Shape;91;p2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281276" y="3046786"/>
            <a:ext cx="418009" cy="34260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tge" id="92" name="Google Shape;92;p2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160103" y="3056698"/>
            <a:ext cx="418010" cy="37390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tge" id="93" name="Google Shape;93;p2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851780" y="2982039"/>
            <a:ext cx="418009" cy="419466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23"/>
          <p:cNvSpPr txBox="1"/>
          <p:nvPr/>
        </p:nvSpPr>
        <p:spPr>
          <a:xfrm>
            <a:off x="123863" y="3430601"/>
            <a:ext cx="1575300" cy="8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5866E"/>
              </a:buClr>
              <a:buSzPts val="2800"/>
              <a:buFont typeface="Raleway"/>
              <a:buNone/>
            </a:pPr>
            <a:r>
              <a:rPr i="0" lang="en" sz="1200" u="sng" cap="none" strike="noStrike">
                <a:solidFill>
                  <a:srgbClr val="F5866E"/>
                </a:solidFill>
                <a:latin typeface="Barlow"/>
                <a:ea typeface="Barlow"/>
                <a:cs typeface="Barlow"/>
                <a:sym typeface="Barlow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info@datacite.org</a:t>
            </a:r>
            <a:endParaRPr sz="1200"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95" name="Google Shape;95;p23">
            <a:hlinkClick r:id="rId10"/>
          </p:cNvPr>
          <p:cNvSpPr txBox="1"/>
          <p:nvPr/>
        </p:nvSpPr>
        <p:spPr>
          <a:xfrm>
            <a:off x="5988675" y="3439803"/>
            <a:ext cx="1003200" cy="2973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5866E"/>
              </a:buClr>
              <a:buSzPts val="2800"/>
              <a:buFont typeface="Raleway"/>
              <a:buNone/>
            </a:pPr>
            <a:r>
              <a:rPr i="0" lang="en" sz="1200" u="sng" cap="none" strike="noStrike">
                <a:solidFill>
                  <a:srgbClr val="F5866E"/>
                </a:solidFill>
                <a:latin typeface="Barlow"/>
                <a:ea typeface="Barlow"/>
                <a:cs typeface="Barlow"/>
                <a:sym typeface="Barlow"/>
                <a:hlinkClick r:id="rId1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@datacite</a:t>
            </a:r>
            <a:endParaRPr sz="1200"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96" name="Google Shape;96;p23"/>
          <p:cNvSpPr txBox="1"/>
          <p:nvPr/>
        </p:nvSpPr>
        <p:spPr>
          <a:xfrm>
            <a:off x="1699164" y="3430601"/>
            <a:ext cx="1026300" cy="2973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5866E"/>
              </a:buClr>
              <a:buSzPts val="2800"/>
              <a:buFont typeface="Raleway"/>
              <a:buNone/>
            </a:pPr>
            <a:r>
              <a:rPr i="0" lang="en" sz="1200" u="sng" cap="none" strike="noStrike">
                <a:solidFill>
                  <a:srgbClr val="F5866E"/>
                </a:solidFill>
                <a:latin typeface="Barlow"/>
                <a:ea typeface="Barlow"/>
                <a:cs typeface="Barlow"/>
                <a:sym typeface="Barlow"/>
                <a:hlinkClick r:id="rId1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pidforum.org</a:t>
            </a:r>
            <a:endParaRPr sz="1200"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97" name="Google Shape;97;p23"/>
          <p:cNvSpPr txBox="1"/>
          <p:nvPr/>
        </p:nvSpPr>
        <p:spPr>
          <a:xfrm>
            <a:off x="2745863" y="3430601"/>
            <a:ext cx="1348200" cy="6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5866E"/>
              </a:buClr>
              <a:buSzPts val="2800"/>
              <a:buFont typeface="Raleway"/>
              <a:buNone/>
            </a:pPr>
            <a:r>
              <a:rPr lang="en" sz="1200" u="sng">
                <a:solidFill>
                  <a:srgbClr val="F5866E"/>
                </a:solidFill>
                <a:latin typeface="Barlow"/>
                <a:ea typeface="Barlow"/>
                <a:cs typeface="Barlow"/>
                <a:sym typeface="Barlow"/>
                <a:hlinkClick r:id="rId1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datacite.org</a:t>
            </a:r>
            <a:endParaRPr sz="1200"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Raleway"/>
              <a:buNone/>
            </a:pPr>
            <a:r>
              <a:rPr lang="en" sz="1200" u="sng"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  <a:hlinkClick r:id="rId14"/>
              </a:rPr>
              <a:t>blog.datacite.org</a:t>
            </a:r>
            <a:endParaRPr sz="1200"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98" name="Google Shape;98;p23"/>
          <p:cNvSpPr txBox="1"/>
          <p:nvPr/>
        </p:nvSpPr>
        <p:spPr>
          <a:xfrm>
            <a:off x="4241939" y="3444764"/>
            <a:ext cx="1637700" cy="10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5866E"/>
              </a:buClr>
              <a:buSzPts val="2800"/>
              <a:buFont typeface="Raleway"/>
              <a:buNone/>
            </a:pPr>
            <a:r>
              <a:rPr i="0" lang="en" sz="1200" u="sng" cap="none" strike="noStrike">
                <a:solidFill>
                  <a:srgbClr val="F5866E"/>
                </a:solidFill>
                <a:latin typeface="Barlow"/>
                <a:ea typeface="Barlow"/>
                <a:cs typeface="Barlow"/>
                <a:sym typeface="Barlow"/>
                <a:hlinkClick r:id="rId1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support.datacite.org</a:t>
            </a:r>
            <a:endParaRPr sz="1200">
              <a:latin typeface="Barlow"/>
              <a:ea typeface="Barlow"/>
              <a:cs typeface="Barlow"/>
              <a:sym typeface="Barlow"/>
            </a:endParaRPr>
          </a:p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5866E"/>
              </a:buClr>
              <a:buSzPts val="2800"/>
              <a:buFont typeface="Raleway"/>
              <a:buNone/>
            </a:pPr>
            <a:r>
              <a:rPr i="0" lang="en" sz="1200" u="sng" cap="none" strike="noStrike">
                <a:solidFill>
                  <a:srgbClr val="F5866E"/>
                </a:solidFill>
                <a:latin typeface="Barlow"/>
                <a:ea typeface="Barlow"/>
                <a:cs typeface="Barlow"/>
                <a:sym typeface="Barlow"/>
                <a:hlinkClick r:id="rId1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support@datacite.org</a:t>
            </a:r>
            <a:r>
              <a:rPr i="0" lang="en" sz="1200" u="none" cap="none" strike="noStrike">
                <a:solidFill>
                  <a:srgbClr val="F5866E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endParaRPr sz="1200"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99" name="Google Shape;99;p23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7108607" y="2894686"/>
            <a:ext cx="642324" cy="642351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23">
            <a:hlinkClick r:id="rId18"/>
          </p:cNvPr>
          <p:cNvSpPr txBox="1"/>
          <p:nvPr/>
        </p:nvSpPr>
        <p:spPr>
          <a:xfrm>
            <a:off x="6959186" y="3439804"/>
            <a:ext cx="1003200" cy="8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5866E"/>
              </a:buClr>
              <a:buSzPts val="2800"/>
              <a:buFont typeface="Raleway"/>
              <a:buNone/>
            </a:pPr>
            <a:r>
              <a:rPr lang="en" sz="1200" u="sng"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  <a:hlinkClick r:id="rId19"/>
              </a:rPr>
              <a:t>D</a:t>
            </a:r>
            <a:r>
              <a:rPr i="0" lang="en" sz="1200" u="sng" cap="none" strike="noStrike"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  <a:hlinkClick r:id="rId20"/>
              </a:rPr>
              <a:t>ata</a:t>
            </a:r>
            <a:r>
              <a:rPr lang="en" sz="1200" u="sng"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  <a:hlinkClick r:id="rId21"/>
              </a:rPr>
              <a:t>C</a:t>
            </a:r>
            <a:r>
              <a:rPr i="0" lang="en" sz="1200" u="sng" cap="none" strike="noStrike"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  <a:hlinkClick r:id="rId22"/>
              </a:rPr>
              <a:t>ite</a:t>
            </a:r>
            <a:endParaRPr sz="1200"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101" name="Google Shape;101;p23"/>
          <p:cNvGrpSpPr/>
          <p:nvPr/>
        </p:nvGrpSpPr>
        <p:grpSpPr>
          <a:xfrm>
            <a:off x="8292794" y="2955969"/>
            <a:ext cx="378000" cy="461700"/>
            <a:chOff x="3078819" y="2508690"/>
            <a:chExt cx="378000" cy="461700"/>
          </a:xfrm>
        </p:grpSpPr>
        <p:sp>
          <p:nvSpPr>
            <p:cNvPr id="102" name="Google Shape;102;p23"/>
            <p:cNvSpPr/>
            <p:nvPr/>
          </p:nvSpPr>
          <p:spPr>
            <a:xfrm>
              <a:off x="3090000" y="2568500"/>
              <a:ext cx="342600" cy="3426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23"/>
            <p:cNvSpPr txBox="1"/>
            <p:nvPr/>
          </p:nvSpPr>
          <p:spPr>
            <a:xfrm>
              <a:off x="3078819" y="2508690"/>
              <a:ext cx="3780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in</a:t>
              </a:r>
              <a:endParaRPr b="1" sz="18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sp>
        <p:nvSpPr>
          <p:cNvPr id="104" name="Google Shape;104;p23">
            <a:hlinkClick r:id="rId23"/>
          </p:cNvPr>
          <p:cNvSpPr txBox="1"/>
          <p:nvPr/>
        </p:nvSpPr>
        <p:spPr>
          <a:xfrm>
            <a:off x="7980200" y="3436066"/>
            <a:ext cx="1003200" cy="2973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5866E"/>
              </a:buClr>
              <a:buSzPts val="2800"/>
              <a:buFont typeface="Raleway"/>
              <a:buNone/>
            </a:pPr>
            <a:r>
              <a:rPr i="0" lang="en" sz="1200" u="sng" cap="none" strike="noStrike"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  <a:hlinkClick r:id="rId24"/>
              </a:rPr>
              <a:t>@datacite</a:t>
            </a:r>
            <a:endParaRPr sz="1200"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3" name="Google Shape;113;p25"/>
          <p:cNvSpPr txBox="1"/>
          <p:nvPr>
            <p:ph idx="1" type="subTitle"/>
          </p:nvPr>
        </p:nvSpPr>
        <p:spPr>
          <a:xfrm>
            <a:off x="1143000" y="2701528"/>
            <a:ext cx="6858000" cy="124182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114" name="Google Shape;114;p25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5" name="Google Shape;115;p25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6" name="Google Shape;116;p25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6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9" name="Google Shape;119;p26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0" name="Google Shape;120;p26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1" name="Google Shape;121;p26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2" name="Google Shape;122;p26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7"/>
          <p:cNvSpPr txBox="1"/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5" name="Google Shape;125;p27"/>
          <p:cNvSpPr txBox="1"/>
          <p:nvPr>
            <p:ph idx="1" type="body"/>
          </p:nvPr>
        </p:nvSpPr>
        <p:spPr>
          <a:xfrm>
            <a:off x="623888" y="3442097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26" name="Google Shape;126;p27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7" name="Google Shape;127;p27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8" name="Google Shape;128;p27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8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1" name="Google Shape;131;p28"/>
          <p:cNvSpPr txBox="1"/>
          <p:nvPr>
            <p:ph idx="1" type="body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32" name="Google Shape;132;p28"/>
          <p:cNvSpPr txBox="1"/>
          <p:nvPr>
            <p:ph idx="2" type="body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33" name="Google Shape;133;p28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4" name="Google Shape;134;p28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5" name="Google Shape;135;p28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9"/>
          <p:cNvSpPr txBox="1"/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8" name="Google Shape;138;p29"/>
          <p:cNvSpPr txBox="1"/>
          <p:nvPr>
            <p:ph idx="1" type="body"/>
          </p:nvPr>
        </p:nvSpPr>
        <p:spPr>
          <a:xfrm>
            <a:off x="629841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39" name="Google Shape;139;p29"/>
          <p:cNvSpPr txBox="1"/>
          <p:nvPr>
            <p:ph idx="2" type="body"/>
          </p:nvPr>
        </p:nvSpPr>
        <p:spPr>
          <a:xfrm>
            <a:off x="629841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40" name="Google Shape;140;p29"/>
          <p:cNvSpPr txBox="1"/>
          <p:nvPr>
            <p:ph idx="3" type="body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41" name="Google Shape;141;p29"/>
          <p:cNvSpPr txBox="1"/>
          <p:nvPr>
            <p:ph idx="4" type="body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42" name="Google Shape;142;p29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3" name="Google Shape;143;p29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4" name="Google Shape;144;p29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0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7" name="Google Shape;147;p30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8" name="Google Shape;148;p30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9" name="Google Shape;149;p30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1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2" name="Google Shape;152;p31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3" name="Google Shape;153;p31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2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6" name="Google Shape;156;p32"/>
          <p:cNvSpPr txBox="1"/>
          <p:nvPr>
            <p:ph idx="1" type="body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810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619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238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indent="-3238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indent="-3238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157" name="Google Shape;157;p32"/>
          <p:cNvSpPr txBox="1"/>
          <p:nvPr>
            <p:ph idx="2" type="body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58" name="Google Shape;158;p32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9" name="Google Shape;159;p32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0" name="Google Shape;160;p32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3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3" name="Google Shape;163;p33"/>
          <p:cNvSpPr/>
          <p:nvPr>
            <p:ph idx="2" type="pic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</p:sp>
      <p:sp>
        <p:nvSpPr>
          <p:cNvPr id="164" name="Google Shape;164;p33"/>
          <p:cNvSpPr txBox="1"/>
          <p:nvPr>
            <p:ph idx="1" type="body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65" name="Google Shape;165;p33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6" name="Google Shape;166;p33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7" name="Google Shape;167;p33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4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0" name="Google Shape;170;p34"/>
          <p:cNvSpPr txBox="1"/>
          <p:nvPr>
            <p:ph idx="1" type="body"/>
          </p:nvPr>
        </p:nvSpPr>
        <p:spPr>
          <a:xfrm rot="5400000">
            <a:off x="2940248" y="-942379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71" name="Google Shape;171;p34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2" name="Google Shape;172;p34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3" name="Google Shape;173;p34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5"/>
          <p:cNvSpPr txBox="1"/>
          <p:nvPr>
            <p:ph type="title"/>
          </p:nvPr>
        </p:nvSpPr>
        <p:spPr>
          <a:xfrm rot="5400000">
            <a:off x="5350073" y="1467445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6" name="Google Shape;176;p35"/>
          <p:cNvSpPr txBox="1"/>
          <p:nvPr>
            <p:ph idx="1" type="body"/>
          </p:nvPr>
        </p:nvSpPr>
        <p:spPr>
          <a:xfrm rot="5400000">
            <a:off x="1349573" y="-447080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77" name="Google Shape;177;p35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8" name="Google Shape;178;p35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9" name="Google Shape;179;p35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87" name="Google Shape;187;p3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09750" y="329375"/>
            <a:ext cx="885825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1799" y="2130646"/>
            <a:ext cx="8839199" cy="27197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1" name="Google Shape;191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2" name="Google Shape;192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09750" y="329375"/>
            <a:ext cx="885825" cy="38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5" name="Google Shape;195;p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" name="Google Shape;196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7" name="Google Shape;197;p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09750" y="329375"/>
            <a:ext cx="885825" cy="38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0" name="Google Shape;200;p4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01" name="Google Shape;201;p4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02" name="Google Shape;202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3" name="Google Shape;203;p4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09750" y="329375"/>
            <a:ext cx="885825" cy="38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6" name="Google Shape;206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7" name="Google Shape;207;p4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09750" y="329375"/>
            <a:ext cx="885825" cy="38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4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0" name="Google Shape;210;p4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11" name="Google Shape;211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2" name="Google Shape;212;p4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09750" y="329375"/>
            <a:ext cx="885825" cy="38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15" name="Google Shape;215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6" name="Google Shape;216;p4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09750" y="329375"/>
            <a:ext cx="885825" cy="38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4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4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20" name="Google Shape;220;p44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21" name="Google Shape;221;p44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2" name="Google Shape;222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23" name="Google Shape;223;p4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09750" y="329375"/>
            <a:ext cx="885825" cy="38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45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226" name="Google Shape;226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27" name="Google Shape;227;p4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09750" y="329375"/>
            <a:ext cx="885825" cy="38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46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30" name="Google Shape;230;p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1" name="Google Shape;231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32" name="Google Shape;232;p4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09750" y="329375"/>
            <a:ext cx="885825" cy="38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35" name="Google Shape;235;p4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09750" y="329375"/>
            <a:ext cx="885825" cy="38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9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Gill Sans"/>
              <a:buNone/>
              <a:defRPr b="1" i="0" sz="4500" cap="none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44" name="Google Shape;244;p49"/>
          <p:cNvSpPr txBox="1"/>
          <p:nvPr>
            <p:ph idx="1" type="subTitle"/>
          </p:nvPr>
        </p:nvSpPr>
        <p:spPr>
          <a:xfrm>
            <a:off x="1143000" y="2701528"/>
            <a:ext cx="6858000" cy="124182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245" name="Google Shape;245;p49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46" name="Google Shape;246;p49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47" name="Google Shape;247;p49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48" name="Google Shape;248;p49"/>
          <p:cNvCxnSpPr/>
          <p:nvPr/>
        </p:nvCxnSpPr>
        <p:spPr>
          <a:xfrm>
            <a:off x="536917" y="835538"/>
            <a:ext cx="0" cy="4301728"/>
          </a:xfrm>
          <a:prstGeom prst="straightConnector1">
            <a:avLst/>
          </a:prstGeom>
          <a:noFill/>
          <a:ln cap="sq" cmpd="sng" w="25400">
            <a:solidFill>
              <a:schemeClr val="accent2"/>
            </a:solidFill>
            <a:prstDash val="solid"/>
            <a:bevel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50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51" name="Google Shape;251;p50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52" name="Google Shape;252;p50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53" name="Google Shape;253;p50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54" name="Google Shape;254;p50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55" name="Google Shape;255;p50"/>
          <p:cNvCxnSpPr/>
          <p:nvPr/>
        </p:nvCxnSpPr>
        <p:spPr>
          <a:xfrm>
            <a:off x="536917" y="267609"/>
            <a:ext cx="0" cy="4869656"/>
          </a:xfrm>
          <a:prstGeom prst="straightConnector1">
            <a:avLst/>
          </a:prstGeom>
          <a:noFill/>
          <a:ln cap="sq" cmpd="sng" w="25400">
            <a:solidFill>
              <a:schemeClr val="accent2"/>
            </a:solidFill>
            <a:prstDash val="solid"/>
            <a:bevel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51"/>
          <p:cNvSpPr txBox="1"/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Gill Sans"/>
              <a:buNone/>
              <a:defRPr b="1" i="0" sz="4500" cap="none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58" name="Google Shape;258;p51"/>
          <p:cNvSpPr txBox="1"/>
          <p:nvPr>
            <p:ph idx="1" type="body"/>
          </p:nvPr>
        </p:nvSpPr>
        <p:spPr>
          <a:xfrm>
            <a:off x="623888" y="3442097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59" name="Google Shape;259;p51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0" name="Google Shape;260;p51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1" name="Google Shape;261;p51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62" name="Google Shape;262;p51"/>
          <p:cNvCxnSpPr/>
          <p:nvPr/>
        </p:nvCxnSpPr>
        <p:spPr>
          <a:xfrm>
            <a:off x="536917" y="1276069"/>
            <a:ext cx="0" cy="3861197"/>
          </a:xfrm>
          <a:prstGeom prst="straightConnector1">
            <a:avLst/>
          </a:prstGeom>
          <a:noFill/>
          <a:ln cap="sq" cmpd="sng" w="25400">
            <a:solidFill>
              <a:schemeClr val="accent2"/>
            </a:solidFill>
            <a:prstDash val="solid"/>
            <a:bevel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52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52"/>
          <p:cNvSpPr txBox="1"/>
          <p:nvPr>
            <p:ph idx="1" type="body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66" name="Google Shape;266;p52"/>
          <p:cNvSpPr txBox="1"/>
          <p:nvPr>
            <p:ph idx="2" type="body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67" name="Google Shape;267;p52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" name="Google Shape;268;p52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9" name="Google Shape;269;p52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70" name="Google Shape;270;p52"/>
          <p:cNvCxnSpPr/>
          <p:nvPr/>
        </p:nvCxnSpPr>
        <p:spPr>
          <a:xfrm>
            <a:off x="536917" y="267609"/>
            <a:ext cx="0" cy="4869656"/>
          </a:xfrm>
          <a:prstGeom prst="straightConnector1">
            <a:avLst/>
          </a:prstGeom>
          <a:noFill/>
          <a:ln cap="sq" cmpd="sng" w="25400">
            <a:solidFill>
              <a:schemeClr val="accent2"/>
            </a:solidFill>
            <a:prstDash val="solid"/>
            <a:bevel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53"/>
          <p:cNvSpPr txBox="1"/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3" name="Google Shape;273;p53"/>
          <p:cNvSpPr txBox="1"/>
          <p:nvPr>
            <p:ph idx="1" type="body"/>
          </p:nvPr>
        </p:nvSpPr>
        <p:spPr>
          <a:xfrm>
            <a:off x="629841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274" name="Google Shape;274;p53"/>
          <p:cNvSpPr txBox="1"/>
          <p:nvPr>
            <p:ph idx="2" type="body"/>
          </p:nvPr>
        </p:nvSpPr>
        <p:spPr>
          <a:xfrm>
            <a:off x="629841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75" name="Google Shape;275;p53"/>
          <p:cNvSpPr txBox="1"/>
          <p:nvPr>
            <p:ph idx="3" type="body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276" name="Google Shape;276;p53"/>
          <p:cNvSpPr txBox="1"/>
          <p:nvPr>
            <p:ph idx="4" type="body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77" name="Google Shape;277;p53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8" name="Google Shape;278;p53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9" name="Google Shape;279;p53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80" name="Google Shape;280;p53"/>
          <p:cNvCxnSpPr/>
          <p:nvPr/>
        </p:nvCxnSpPr>
        <p:spPr>
          <a:xfrm>
            <a:off x="536917" y="267609"/>
            <a:ext cx="0" cy="4869656"/>
          </a:xfrm>
          <a:prstGeom prst="straightConnector1">
            <a:avLst/>
          </a:prstGeom>
          <a:noFill/>
          <a:ln cap="sq" cmpd="sng" w="25400">
            <a:solidFill>
              <a:schemeClr val="accent2"/>
            </a:solidFill>
            <a:prstDash val="solid"/>
            <a:bevel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54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54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4" name="Google Shape;284;p54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5" name="Google Shape;285;p54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86" name="Google Shape;286;p54"/>
          <p:cNvCxnSpPr/>
          <p:nvPr/>
        </p:nvCxnSpPr>
        <p:spPr>
          <a:xfrm>
            <a:off x="536917" y="267609"/>
            <a:ext cx="0" cy="4869656"/>
          </a:xfrm>
          <a:prstGeom prst="straightConnector1">
            <a:avLst/>
          </a:prstGeom>
          <a:noFill/>
          <a:ln cap="sq" cmpd="sng" w="25400">
            <a:solidFill>
              <a:schemeClr val="accent2"/>
            </a:solidFill>
            <a:prstDash val="solid"/>
            <a:bevel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55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55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55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91" name="Google Shape;291;p55"/>
          <p:cNvCxnSpPr/>
          <p:nvPr/>
        </p:nvCxnSpPr>
        <p:spPr>
          <a:xfrm>
            <a:off x="536917" y="267609"/>
            <a:ext cx="0" cy="4869656"/>
          </a:xfrm>
          <a:prstGeom prst="straightConnector1">
            <a:avLst/>
          </a:prstGeom>
          <a:noFill/>
          <a:ln cap="sq" cmpd="sng" w="25400">
            <a:solidFill>
              <a:schemeClr val="accent2"/>
            </a:solidFill>
            <a:prstDash val="solid"/>
            <a:bevel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56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ill Sans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56"/>
          <p:cNvSpPr txBox="1"/>
          <p:nvPr>
            <p:ph idx="1" type="body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810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619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238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indent="-3238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indent="-3238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295" name="Google Shape;295;p56"/>
          <p:cNvSpPr txBox="1"/>
          <p:nvPr>
            <p:ph idx="2" type="body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296" name="Google Shape;296;p56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7" name="Google Shape;297;p56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8" name="Google Shape;298;p56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99" name="Google Shape;299;p56"/>
          <p:cNvCxnSpPr/>
          <p:nvPr/>
        </p:nvCxnSpPr>
        <p:spPr>
          <a:xfrm>
            <a:off x="536917" y="267609"/>
            <a:ext cx="0" cy="4869656"/>
          </a:xfrm>
          <a:prstGeom prst="straightConnector1">
            <a:avLst/>
          </a:prstGeom>
          <a:noFill/>
          <a:ln cap="sq" cmpd="sng" w="25400">
            <a:solidFill>
              <a:schemeClr val="accent2"/>
            </a:solidFill>
            <a:prstDash val="solid"/>
            <a:bevel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57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ill Sans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2" name="Google Shape;302;p57"/>
          <p:cNvSpPr/>
          <p:nvPr>
            <p:ph idx="2" type="pic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</p:sp>
      <p:sp>
        <p:nvSpPr>
          <p:cNvPr id="303" name="Google Shape;303;p57"/>
          <p:cNvSpPr txBox="1"/>
          <p:nvPr>
            <p:ph idx="1" type="body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304" name="Google Shape;304;p57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5" name="Google Shape;305;p57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57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07" name="Google Shape;307;p57"/>
          <p:cNvCxnSpPr/>
          <p:nvPr/>
        </p:nvCxnSpPr>
        <p:spPr>
          <a:xfrm>
            <a:off x="536917" y="267609"/>
            <a:ext cx="0" cy="4869656"/>
          </a:xfrm>
          <a:prstGeom prst="straightConnector1">
            <a:avLst/>
          </a:prstGeom>
          <a:noFill/>
          <a:ln cap="sq" cmpd="sng" w="25400">
            <a:solidFill>
              <a:schemeClr val="accent2"/>
            </a:solidFill>
            <a:prstDash val="solid"/>
            <a:bevel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58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0" name="Google Shape;310;p58"/>
          <p:cNvSpPr txBox="1"/>
          <p:nvPr>
            <p:ph idx="1" type="body"/>
          </p:nvPr>
        </p:nvSpPr>
        <p:spPr>
          <a:xfrm rot="5400000">
            <a:off x="2940248" y="-942379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11" name="Google Shape;311;p58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58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3" name="Google Shape;313;p58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14" name="Google Shape;314;p58"/>
          <p:cNvCxnSpPr/>
          <p:nvPr/>
        </p:nvCxnSpPr>
        <p:spPr>
          <a:xfrm>
            <a:off x="536917" y="267609"/>
            <a:ext cx="0" cy="4869656"/>
          </a:xfrm>
          <a:prstGeom prst="straightConnector1">
            <a:avLst/>
          </a:prstGeom>
          <a:noFill/>
          <a:ln cap="sq" cmpd="sng" w="25400">
            <a:solidFill>
              <a:schemeClr val="accent2"/>
            </a:solidFill>
            <a:prstDash val="solid"/>
            <a:bevel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59"/>
          <p:cNvSpPr txBox="1"/>
          <p:nvPr>
            <p:ph type="title"/>
          </p:nvPr>
        </p:nvSpPr>
        <p:spPr>
          <a:xfrm rot="5400000">
            <a:off x="5350073" y="1467445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59"/>
          <p:cNvSpPr txBox="1"/>
          <p:nvPr>
            <p:ph idx="1" type="body"/>
          </p:nvPr>
        </p:nvSpPr>
        <p:spPr>
          <a:xfrm rot="5400000">
            <a:off x="1349573" y="-447080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18" name="Google Shape;318;p59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9" name="Google Shape;319;p59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59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21" name="Google Shape;321;p59"/>
          <p:cNvCxnSpPr/>
          <p:nvPr/>
        </p:nvCxnSpPr>
        <p:spPr>
          <a:xfrm flipH="1" rot="10800000">
            <a:off x="6235" y="196399"/>
            <a:ext cx="8515352" cy="1"/>
          </a:xfrm>
          <a:prstGeom prst="straightConnector1">
            <a:avLst/>
          </a:prstGeom>
          <a:noFill/>
          <a:ln cap="sq" cmpd="sng" w="25400">
            <a:solidFill>
              <a:schemeClr val="accent2"/>
            </a:solidFill>
            <a:prstDash val="solid"/>
            <a:bevel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61"/>
          <p:cNvSpPr txBox="1"/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61"/>
          <p:cNvSpPr txBox="1"/>
          <p:nvPr>
            <p:ph idx="1" type="body"/>
          </p:nvPr>
        </p:nvSpPr>
        <p:spPr>
          <a:xfrm>
            <a:off x="623888" y="3442097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31" name="Google Shape;331;p61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2" name="Google Shape;332;p61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3" name="Google Shape;333;p61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62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6" name="Google Shape;336;p62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37" name="Google Shape;337;p62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8" name="Google Shape;338;p62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9" name="Google Shape;339;p62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 Areas" type="twoObj">
  <p:cSld name="TWO_OBJECTS"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63"/>
          <p:cNvSpPr txBox="1"/>
          <p:nvPr>
            <p:ph type="title"/>
          </p:nvPr>
        </p:nvSpPr>
        <p:spPr>
          <a:xfrm>
            <a:off x="688490" y="427617"/>
            <a:ext cx="7756263" cy="790687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200"/>
              <a:buFont typeface="Arial"/>
              <a:buNone/>
              <a:defRPr b="1" sz="32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42" name="Google Shape;342;p63"/>
          <p:cNvSpPr txBox="1"/>
          <p:nvPr>
            <p:ph idx="1" type="body"/>
          </p:nvPr>
        </p:nvSpPr>
        <p:spPr>
          <a:xfrm>
            <a:off x="685800" y="1384112"/>
            <a:ext cx="3803904" cy="257585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2385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95959"/>
              </a:buClr>
              <a:buSzPts val="1500"/>
              <a:buChar char="•"/>
              <a:defRPr sz="15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43" name="Google Shape;343;p63"/>
          <p:cNvSpPr txBox="1"/>
          <p:nvPr>
            <p:ph idx="2" type="body"/>
          </p:nvPr>
        </p:nvSpPr>
        <p:spPr>
          <a:xfrm>
            <a:off x="4645151" y="1384112"/>
            <a:ext cx="3803904" cy="257585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2385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95959"/>
              </a:buClr>
              <a:buSzPts val="1500"/>
              <a:buChar char="•"/>
              <a:defRPr sz="15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64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46" name="Google Shape;346;p64"/>
          <p:cNvSpPr txBox="1"/>
          <p:nvPr>
            <p:ph idx="1" type="subTitle"/>
          </p:nvPr>
        </p:nvSpPr>
        <p:spPr>
          <a:xfrm>
            <a:off x="1143000" y="2701528"/>
            <a:ext cx="6858000" cy="124182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347" name="Google Shape;347;p64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48" name="Google Shape;348;p64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49" name="Google Shape;349;p64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65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2" name="Google Shape;352;p65"/>
          <p:cNvSpPr txBox="1"/>
          <p:nvPr>
            <p:ph idx="1" type="body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53" name="Google Shape;353;p65"/>
          <p:cNvSpPr txBox="1"/>
          <p:nvPr>
            <p:ph idx="2" type="body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54" name="Google Shape;354;p65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5" name="Google Shape;355;p65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6" name="Google Shape;356;p65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66"/>
          <p:cNvSpPr txBox="1"/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9" name="Google Shape;359;p66"/>
          <p:cNvSpPr txBox="1"/>
          <p:nvPr>
            <p:ph idx="1" type="body"/>
          </p:nvPr>
        </p:nvSpPr>
        <p:spPr>
          <a:xfrm>
            <a:off x="629841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360" name="Google Shape;360;p66"/>
          <p:cNvSpPr txBox="1"/>
          <p:nvPr>
            <p:ph idx="2" type="body"/>
          </p:nvPr>
        </p:nvSpPr>
        <p:spPr>
          <a:xfrm>
            <a:off x="629841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61" name="Google Shape;361;p66"/>
          <p:cNvSpPr txBox="1"/>
          <p:nvPr>
            <p:ph idx="3" type="body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362" name="Google Shape;362;p66"/>
          <p:cNvSpPr txBox="1"/>
          <p:nvPr>
            <p:ph idx="4" type="body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63" name="Google Shape;363;p66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4" name="Google Shape;364;p66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5" name="Google Shape;365;p66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67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8" name="Google Shape;368;p67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9" name="Google Shape;369;p67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0" name="Google Shape;370;p67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68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3" name="Google Shape;373;p68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4" name="Google Shape;374;p68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69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69"/>
          <p:cNvSpPr txBox="1"/>
          <p:nvPr>
            <p:ph idx="1" type="body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810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619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238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indent="-3238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indent="-3238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378" name="Google Shape;378;p69"/>
          <p:cNvSpPr txBox="1"/>
          <p:nvPr>
            <p:ph idx="2" type="body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379" name="Google Shape;379;p69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0" name="Google Shape;380;p69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69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70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4" name="Google Shape;384;p70"/>
          <p:cNvSpPr/>
          <p:nvPr>
            <p:ph idx="2" type="pic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</p:sp>
      <p:sp>
        <p:nvSpPr>
          <p:cNvPr id="385" name="Google Shape;385;p70"/>
          <p:cNvSpPr txBox="1"/>
          <p:nvPr>
            <p:ph idx="1" type="body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386" name="Google Shape;386;p70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7" name="Google Shape;387;p70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8" name="Google Shape;388;p70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71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1" name="Google Shape;391;p71"/>
          <p:cNvSpPr txBox="1"/>
          <p:nvPr>
            <p:ph idx="1" type="body"/>
          </p:nvPr>
        </p:nvSpPr>
        <p:spPr>
          <a:xfrm rot="5400000">
            <a:off x="2940248" y="-942379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92" name="Google Shape;392;p71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71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71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72"/>
          <p:cNvSpPr txBox="1"/>
          <p:nvPr>
            <p:ph type="title"/>
          </p:nvPr>
        </p:nvSpPr>
        <p:spPr>
          <a:xfrm rot="5400000">
            <a:off x="5350073" y="1467445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7" name="Google Shape;397;p72"/>
          <p:cNvSpPr txBox="1"/>
          <p:nvPr>
            <p:ph idx="1" type="body"/>
          </p:nvPr>
        </p:nvSpPr>
        <p:spPr>
          <a:xfrm rot="5400000">
            <a:off x="1349573" y="-447080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98" name="Google Shape;398;p72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9" name="Google Shape;399;p72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72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74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9" name="Google Shape;409;p74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10" name="Google Shape;410;p74"/>
          <p:cNvSpPr txBox="1"/>
          <p:nvPr>
            <p:ph idx="10" type="dt"/>
          </p:nvPr>
        </p:nvSpPr>
        <p:spPr>
          <a:xfrm>
            <a:off x="4057650" y="4774868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11" name="Google Shape;411;p74"/>
          <p:cNvSpPr txBox="1"/>
          <p:nvPr>
            <p:ph idx="11" type="ftr"/>
          </p:nvPr>
        </p:nvSpPr>
        <p:spPr>
          <a:xfrm>
            <a:off x="235424" y="4774868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12" name="Google Shape;412;p74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7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15" name="Google Shape;415;p75"/>
          <p:cNvSpPr txBox="1"/>
          <p:nvPr>
            <p:ph idx="1" type="subTitle"/>
          </p:nvPr>
        </p:nvSpPr>
        <p:spPr>
          <a:xfrm>
            <a:off x="1143000" y="2701528"/>
            <a:ext cx="6858000" cy="124182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416" name="Google Shape;416;p75"/>
          <p:cNvSpPr txBox="1"/>
          <p:nvPr>
            <p:ph idx="10" type="dt"/>
          </p:nvPr>
        </p:nvSpPr>
        <p:spPr>
          <a:xfrm>
            <a:off x="4057650" y="4769749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17" name="Google Shape;417;p75"/>
          <p:cNvSpPr txBox="1"/>
          <p:nvPr>
            <p:ph idx="11" type="ftr"/>
          </p:nvPr>
        </p:nvSpPr>
        <p:spPr>
          <a:xfrm>
            <a:off x="249925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18" name="Google Shape;418;p75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76"/>
          <p:cNvSpPr txBox="1"/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1" name="Google Shape;421;p76"/>
          <p:cNvSpPr txBox="1"/>
          <p:nvPr>
            <p:ph idx="1" type="body"/>
          </p:nvPr>
        </p:nvSpPr>
        <p:spPr>
          <a:xfrm>
            <a:off x="623888" y="3442097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22" name="Google Shape;422;p76"/>
          <p:cNvSpPr txBox="1"/>
          <p:nvPr>
            <p:ph idx="10" type="dt"/>
          </p:nvPr>
        </p:nvSpPr>
        <p:spPr>
          <a:xfrm>
            <a:off x="4057650" y="4769749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3" name="Google Shape;423;p76"/>
          <p:cNvSpPr txBox="1"/>
          <p:nvPr>
            <p:ph idx="11" type="ftr"/>
          </p:nvPr>
        </p:nvSpPr>
        <p:spPr>
          <a:xfrm>
            <a:off x="249925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4" name="Google Shape;424;p76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77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7" name="Google Shape;427;p77"/>
          <p:cNvSpPr txBox="1"/>
          <p:nvPr>
            <p:ph idx="1" type="body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28" name="Google Shape;428;p77"/>
          <p:cNvSpPr txBox="1"/>
          <p:nvPr>
            <p:ph idx="2" type="body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29" name="Google Shape;429;p77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0" name="Google Shape;430;p77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1" name="Google Shape;431;p77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78"/>
          <p:cNvSpPr txBox="1"/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4" name="Google Shape;434;p78"/>
          <p:cNvSpPr txBox="1"/>
          <p:nvPr>
            <p:ph idx="1" type="body"/>
          </p:nvPr>
        </p:nvSpPr>
        <p:spPr>
          <a:xfrm>
            <a:off x="629841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435" name="Google Shape;435;p78"/>
          <p:cNvSpPr txBox="1"/>
          <p:nvPr>
            <p:ph idx="2" type="body"/>
          </p:nvPr>
        </p:nvSpPr>
        <p:spPr>
          <a:xfrm>
            <a:off x="629841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36" name="Google Shape;436;p78"/>
          <p:cNvSpPr txBox="1"/>
          <p:nvPr>
            <p:ph idx="3" type="body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437" name="Google Shape;437;p78"/>
          <p:cNvSpPr txBox="1"/>
          <p:nvPr>
            <p:ph idx="4" type="body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38" name="Google Shape;438;p78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9" name="Google Shape;439;p78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0" name="Google Shape;440;p78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79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3" name="Google Shape;443;p79"/>
          <p:cNvSpPr txBox="1"/>
          <p:nvPr>
            <p:ph idx="10" type="dt"/>
          </p:nvPr>
        </p:nvSpPr>
        <p:spPr>
          <a:xfrm>
            <a:off x="4057650" y="4774868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4" name="Google Shape;444;p79"/>
          <p:cNvSpPr txBox="1"/>
          <p:nvPr>
            <p:ph idx="11" type="ftr"/>
          </p:nvPr>
        </p:nvSpPr>
        <p:spPr>
          <a:xfrm>
            <a:off x="235424" y="4774868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5" name="Google Shape;445;p79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80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8" name="Google Shape;448;p80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9" name="Google Shape;449;p80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81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52" name="Google Shape;452;p81"/>
          <p:cNvSpPr txBox="1"/>
          <p:nvPr>
            <p:ph idx="1" type="body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810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619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238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indent="-3238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indent="-3238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453" name="Google Shape;453;p81"/>
          <p:cNvSpPr txBox="1"/>
          <p:nvPr>
            <p:ph idx="2" type="body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454" name="Google Shape;454;p81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55" name="Google Shape;455;p81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56" name="Google Shape;456;p81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82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59" name="Google Shape;459;p82"/>
          <p:cNvSpPr/>
          <p:nvPr>
            <p:ph idx="2" type="pic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</p:sp>
      <p:sp>
        <p:nvSpPr>
          <p:cNvPr id="460" name="Google Shape;460;p82"/>
          <p:cNvSpPr txBox="1"/>
          <p:nvPr>
            <p:ph idx="1" type="body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461" name="Google Shape;461;p82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62" name="Google Shape;462;p82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63" name="Google Shape;463;p82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83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66" name="Google Shape;466;p83"/>
          <p:cNvSpPr txBox="1"/>
          <p:nvPr>
            <p:ph idx="1" type="body"/>
          </p:nvPr>
        </p:nvSpPr>
        <p:spPr>
          <a:xfrm rot="5400000">
            <a:off x="2940248" y="-942379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67" name="Google Shape;467;p83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68" name="Google Shape;468;p83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69" name="Google Shape;469;p83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84"/>
          <p:cNvSpPr txBox="1"/>
          <p:nvPr>
            <p:ph type="title"/>
          </p:nvPr>
        </p:nvSpPr>
        <p:spPr>
          <a:xfrm rot="5400000">
            <a:off x="5350073" y="1467445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72" name="Google Shape;472;p84"/>
          <p:cNvSpPr txBox="1"/>
          <p:nvPr>
            <p:ph idx="1" type="body"/>
          </p:nvPr>
        </p:nvSpPr>
        <p:spPr>
          <a:xfrm rot="5400000">
            <a:off x="1349573" y="-447080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73" name="Google Shape;473;p84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74" name="Google Shape;474;p84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75" name="Google Shape;475;p84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23" Type="http://schemas.openxmlformats.org/officeDocument/2006/relationships/theme" Target="../theme/theme4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2.xml"/><Relationship Id="rId13" Type="http://schemas.openxmlformats.org/officeDocument/2006/relationships/theme" Target="../theme/theme3.xml"/><Relationship Id="rId12" Type="http://schemas.openxmlformats.org/officeDocument/2006/relationships/slideLayout" Target="../slideLayouts/slideLayout44.xml"/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9" Type="http://schemas.openxmlformats.org/officeDocument/2006/relationships/slideLayout" Target="../slideLayouts/slideLayout41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slideLayout" Target="../slideLayouts/slideLayout39.xml"/><Relationship Id="rId8" Type="http://schemas.openxmlformats.org/officeDocument/2006/relationships/slideLayout" Target="../slideLayouts/slideLayout40.xml"/></Relationships>
</file>

<file path=ppt/slideMasters/_rels/slideMaster4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54.xml"/><Relationship Id="rId12" Type="http://schemas.openxmlformats.org/officeDocument/2006/relationships/theme" Target="../theme/theme5.xml"/><Relationship Id="rId1" Type="http://schemas.openxmlformats.org/officeDocument/2006/relationships/slideLayout" Target="../slideLayouts/slideLayout45.xml"/><Relationship Id="rId2" Type="http://schemas.openxmlformats.org/officeDocument/2006/relationships/slideLayout" Target="../slideLayouts/slideLayout46.xml"/><Relationship Id="rId3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Relationship Id="rId5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1.xml"/><Relationship Id="rId8" Type="http://schemas.openxmlformats.org/officeDocument/2006/relationships/slideLayout" Target="../slideLayouts/slideLayout52.xml"/></Relationships>
</file>

<file path=ppt/slideMasters/_rels/slideMaster5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65.xml"/><Relationship Id="rId13" Type="http://schemas.openxmlformats.org/officeDocument/2006/relationships/theme" Target="../theme/theme7.xml"/><Relationship Id="rId12" Type="http://schemas.openxmlformats.org/officeDocument/2006/relationships/slideLayout" Target="../slideLayouts/slideLayout67.xml"/><Relationship Id="rId1" Type="http://schemas.openxmlformats.org/officeDocument/2006/relationships/slideLayout" Target="../slideLayouts/slideLayout56.xml"/><Relationship Id="rId2" Type="http://schemas.openxmlformats.org/officeDocument/2006/relationships/slideLayout" Target="../slideLayouts/slideLayout57.xml"/><Relationship Id="rId3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0.xml"/><Relationship Id="rId6" Type="http://schemas.openxmlformats.org/officeDocument/2006/relationships/slideLayout" Target="../slideLayouts/slideLayout61.xml"/><Relationship Id="rId7" Type="http://schemas.openxmlformats.org/officeDocument/2006/relationships/slideLayout" Target="../slideLayouts/slideLayout62.xml"/><Relationship Id="rId8" Type="http://schemas.openxmlformats.org/officeDocument/2006/relationships/slideLayout" Target="../slideLayouts/slideLayout63.xml"/></Relationships>
</file>

<file path=ppt/slideMasters/_rels/slideMaster6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78.xml"/><Relationship Id="rId10" Type="http://schemas.openxmlformats.org/officeDocument/2006/relationships/slideLayout" Target="../slideLayouts/slideLayout77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68.xml"/><Relationship Id="rId2" Type="http://schemas.openxmlformats.org/officeDocument/2006/relationships/slideLayout" Target="../slideLayouts/slideLayout69.xml"/><Relationship Id="rId3" Type="http://schemas.openxmlformats.org/officeDocument/2006/relationships/slideLayout" Target="../slideLayouts/slideLayout70.xml"/><Relationship Id="rId4" Type="http://schemas.openxmlformats.org/officeDocument/2006/relationships/slideLayout" Target="../slideLayouts/slideLayout71.xml"/><Relationship Id="rId9" Type="http://schemas.openxmlformats.org/officeDocument/2006/relationships/slideLayout" Target="../slideLayouts/slideLayout76.xml"/><Relationship Id="rId5" Type="http://schemas.openxmlformats.org/officeDocument/2006/relationships/slideLayout" Target="../slideLayouts/slideLayout72.xml"/><Relationship Id="rId6" Type="http://schemas.openxmlformats.org/officeDocument/2006/relationships/slideLayout" Target="../slideLayouts/slideLayout73.xml"/><Relationship Id="rId7" Type="http://schemas.openxmlformats.org/officeDocument/2006/relationships/slideLayout" Target="../slideLayouts/slideLayout74.xml"/><Relationship Id="rId8" Type="http://schemas.openxmlformats.org/officeDocument/2006/relationships/slideLayout" Target="../slideLayouts/slideLayout7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4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07" name="Google Shape;107;p24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8" name="Google Shape;108;p24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9" name="Google Shape;109;p24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0" name="Google Shape;110;p24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2" name="Google Shape;182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83" name="Google Shape;183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84" name="Google Shape;184;p36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7809750" y="329375"/>
            <a:ext cx="885825" cy="38100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8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ill Sans"/>
              <a:buNone/>
              <a:defRPr b="0" i="0" sz="3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238" name="Google Shape;238;p48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810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6195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238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238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239" name="Google Shape;239;p48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900" u="none" cap="none" strike="noStrik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240" name="Google Shape;240;p48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900" u="none" cap="none" strike="noStrik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241" name="Google Shape;241;p48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1" i="0" sz="900" u="none" cap="none" strike="noStrik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r">
              <a:spcBef>
                <a:spcPts val="0"/>
              </a:spcBef>
              <a:buNone/>
              <a:defRPr b="1" i="0" sz="900" u="none" cap="none" strike="noStrik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r">
              <a:spcBef>
                <a:spcPts val="0"/>
              </a:spcBef>
              <a:buNone/>
              <a:defRPr b="1" i="0" sz="900" u="none" cap="none" strike="noStrik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r">
              <a:spcBef>
                <a:spcPts val="0"/>
              </a:spcBef>
              <a:buNone/>
              <a:defRPr b="1" i="0" sz="900" u="none" cap="none" strike="noStrik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r">
              <a:spcBef>
                <a:spcPts val="0"/>
              </a:spcBef>
              <a:buNone/>
              <a:defRPr b="1" i="0" sz="900" u="none" cap="none" strike="noStrik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r">
              <a:spcBef>
                <a:spcPts val="0"/>
              </a:spcBef>
              <a:buNone/>
              <a:defRPr b="1" i="0" sz="900" u="none" cap="none" strike="noStrik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r">
              <a:spcBef>
                <a:spcPts val="0"/>
              </a:spcBef>
              <a:buNone/>
              <a:defRPr b="1" i="0" sz="900" u="none" cap="none" strike="noStrik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r">
              <a:spcBef>
                <a:spcPts val="0"/>
              </a:spcBef>
              <a:buNone/>
              <a:defRPr b="1" i="0" sz="900" u="none" cap="none" strike="noStrik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r">
              <a:spcBef>
                <a:spcPts val="0"/>
              </a:spcBef>
              <a:buNone/>
              <a:defRPr b="1" i="0" sz="900" u="none" cap="none" strike="noStrik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2" r:id="rId1"/>
    <p:sldLayoutId id="2147483693" r:id="rId2"/>
    <p:sldLayoutId id="2147483694" r:id="rId3"/>
    <p:sldLayoutId id="2147483695" r:id="rId4"/>
    <p:sldLayoutId id="2147483696" r:id="rId5"/>
    <p:sldLayoutId id="2147483697" r:id="rId6"/>
    <p:sldLayoutId id="2147483698" r:id="rId7"/>
    <p:sldLayoutId id="2147483699" r:id="rId8"/>
    <p:sldLayoutId id="2147483700" r:id="rId9"/>
    <p:sldLayoutId id="2147483701" r:id="rId10"/>
    <p:sldLayoutId id="2147483702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60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24" name="Google Shape;324;p60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5" name="Google Shape;325;p60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6" name="Google Shape;326;p60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7" name="Google Shape;327;p60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  <p:sldLayoutId id="214748371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73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03" name="Google Shape;403;p73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4" name="Google Shape;404;p73"/>
          <p:cNvSpPr txBox="1"/>
          <p:nvPr>
            <p:ph idx="10" type="dt"/>
          </p:nvPr>
        </p:nvSpPr>
        <p:spPr>
          <a:xfrm>
            <a:off x="4057650" y="4769749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5" name="Google Shape;405;p73"/>
          <p:cNvSpPr txBox="1"/>
          <p:nvPr>
            <p:ph idx="11" type="ftr"/>
          </p:nvPr>
        </p:nvSpPr>
        <p:spPr>
          <a:xfrm>
            <a:off x="249925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6" name="Google Shape;406;p73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1.png"/><Relationship Id="rId4" Type="http://schemas.openxmlformats.org/officeDocument/2006/relationships/image" Target="../media/image14.png"/><Relationship Id="rId5" Type="http://schemas.openxmlformats.org/officeDocument/2006/relationships/hyperlink" Target="mailto:iratxe.puebla@datacite.org" TargetMode="External"/><Relationship Id="rId6" Type="http://schemas.openxmlformats.org/officeDocument/2006/relationships/image" Target="../media/image17.png"/><Relationship Id="rId7" Type="http://schemas.openxmlformats.org/officeDocument/2006/relationships/image" Target="../media/image12.png"/><Relationship Id="rId8" Type="http://schemas.openxmlformats.org/officeDocument/2006/relationships/image" Target="../media/image1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1.png"/><Relationship Id="rId4" Type="http://schemas.openxmlformats.org/officeDocument/2006/relationships/image" Target="../media/image23.png"/><Relationship Id="rId9" Type="http://schemas.openxmlformats.org/officeDocument/2006/relationships/image" Target="../media/image38.gif"/><Relationship Id="rId5" Type="http://schemas.openxmlformats.org/officeDocument/2006/relationships/image" Target="../media/image35.png"/><Relationship Id="rId6" Type="http://schemas.openxmlformats.org/officeDocument/2006/relationships/image" Target="../media/image40.png"/><Relationship Id="rId7" Type="http://schemas.openxmlformats.org/officeDocument/2006/relationships/image" Target="../media/image42.png"/><Relationship Id="rId8" Type="http://schemas.openxmlformats.org/officeDocument/2006/relationships/image" Target="../media/image2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1.png"/><Relationship Id="rId4" Type="http://schemas.openxmlformats.org/officeDocument/2006/relationships/image" Target="../media/image46.png"/><Relationship Id="rId5" Type="http://schemas.openxmlformats.org/officeDocument/2006/relationships/image" Target="../media/image3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1.png"/><Relationship Id="rId4" Type="http://schemas.openxmlformats.org/officeDocument/2006/relationships/image" Target="../media/image4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3.png"/><Relationship Id="rId4" Type="http://schemas.openxmlformats.org/officeDocument/2006/relationships/image" Target="../media/image28.png"/><Relationship Id="rId5" Type="http://schemas.openxmlformats.org/officeDocument/2006/relationships/image" Target="../media/image3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1.png"/><Relationship Id="rId4" Type="http://schemas.openxmlformats.org/officeDocument/2006/relationships/image" Target="../media/image8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1.png"/><Relationship Id="rId4" Type="http://schemas.openxmlformats.org/officeDocument/2006/relationships/image" Target="../media/image39.jpg"/><Relationship Id="rId5" Type="http://schemas.openxmlformats.org/officeDocument/2006/relationships/image" Target="../media/image41.png"/><Relationship Id="rId6" Type="http://schemas.openxmlformats.org/officeDocument/2006/relationships/image" Target="../media/image36.jpg"/><Relationship Id="rId7" Type="http://schemas.openxmlformats.org/officeDocument/2006/relationships/image" Target="../media/image68.jpg"/><Relationship Id="rId8" Type="http://schemas.openxmlformats.org/officeDocument/2006/relationships/image" Target="../media/image5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1.png"/><Relationship Id="rId4" Type="http://schemas.openxmlformats.org/officeDocument/2006/relationships/image" Target="../media/image75.png"/><Relationship Id="rId5" Type="http://schemas.openxmlformats.org/officeDocument/2006/relationships/image" Target="../media/image45.png"/><Relationship Id="rId6" Type="http://schemas.openxmlformats.org/officeDocument/2006/relationships/image" Target="../media/image47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1.png"/><Relationship Id="rId4" Type="http://schemas.openxmlformats.org/officeDocument/2006/relationships/image" Target="../media/image15.png"/><Relationship Id="rId5" Type="http://schemas.openxmlformats.org/officeDocument/2006/relationships/image" Target="../media/image18.png"/><Relationship Id="rId6" Type="http://schemas.openxmlformats.org/officeDocument/2006/relationships/image" Target="../media/image22.png"/><Relationship Id="rId7" Type="http://schemas.openxmlformats.org/officeDocument/2006/relationships/image" Target="../media/image2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3.png"/><Relationship Id="rId4" Type="http://schemas.openxmlformats.org/officeDocument/2006/relationships/image" Target="../media/image2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1.png"/><Relationship Id="rId4" Type="http://schemas.openxmlformats.org/officeDocument/2006/relationships/image" Target="../media/image6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3.png"/><Relationship Id="rId4" Type="http://schemas.openxmlformats.org/officeDocument/2006/relationships/image" Target="../media/image2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1.png"/><Relationship Id="rId4" Type="http://schemas.openxmlformats.org/officeDocument/2006/relationships/image" Target="../media/image5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3.png"/><Relationship Id="rId4" Type="http://schemas.openxmlformats.org/officeDocument/2006/relationships/image" Target="../media/image2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76.png"/></Relationships>
</file>

<file path=ppt/slides/_rels/slide29.xml.rels><?xml version="1.0" encoding="UTF-8" standalone="yes"?><Relationships xmlns="http://schemas.openxmlformats.org/package/2006/relationships"><Relationship Id="rId10" Type="http://schemas.openxmlformats.org/officeDocument/2006/relationships/image" Target="../media/image56.png"/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1.png"/><Relationship Id="rId4" Type="http://schemas.openxmlformats.org/officeDocument/2006/relationships/image" Target="../media/image51.png"/><Relationship Id="rId9" Type="http://schemas.openxmlformats.org/officeDocument/2006/relationships/image" Target="../media/image49.png"/><Relationship Id="rId5" Type="http://schemas.openxmlformats.org/officeDocument/2006/relationships/image" Target="../media/image52.png"/><Relationship Id="rId6" Type="http://schemas.openxmlformats.org/officeDocument/2006/relationships/image" Target="../media/image55.png"/><Relationship Id="rId7" Type="http://schemas.openxmlformats.org/officeDocument/2006/relationships/image" Target="../media/image53.png"/><Relationship Id="rId8" Type="http://schemas.openxmlformats.org/officeDocument/2006/relationships/image" Target="../media/image4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1.png"/><Relationship Id="rId4" Type="http://schemas.openxmlformats.org/officeDocument/2006/relationships/image" Target="../media/image58.png"/><Relationship Id="rId9" Type="http://schemas.openxmlformats.org/officeDocument/2006/relationships/image" Target="../media/image61.png"/><Relationship Id="rId5" Type="http://schemas.openxmlformats.org/officeDocument/2006/relationships/image" Target="../media/image78.png"/><Relationship Id="rId6" Type="http://schemas.openxmlformats.org/officeDocument/2006/relationships/image" Target="../media/image60.png"/><Relationship Id="rId7" Type="http://schemas.openxmlformats.org/officeDocument/2006/relationships/image" Target="../media/image62.png"/><Relationship Id="rId8" Type="http://schemas.openxmlformats.org/officeDocument/2006/relationships/image" Target="../media/image6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1.png"/><Relationship Id="rId4" Type="http://schemas.openxmlformats.org/officeDocument/2006/relationships/image" Target="../media/image5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1.png"/><Relationship Id="rId4" Type="http://schemas.openxmlformats.org/officeDocument/2006/relationships/image" Target="../media/image4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1.png"/><Relationship Id="rId4" Type="http://schemas.openxmlformats.org/officeDocument/2006/relationships/image" Target="../media/image99.gif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3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1.png"/><Relationship Id="rId4" Type="http://schemas.openxmlformats.org/officeDocument/2006/relationships/image" Target="../media/image64.gif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6.xml"/><Relationship Id="rId3" Type="http://schemas.openxmlformats.org/officeDocument/2006/relationships/hyperlink" Target="mailto:daniella.lowenberg@ucop.edu" TargetMode="Externa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1.png"/><Relationship Id="rId4" Type="http://schemas.openxmlformats.org/officeDocument/2006/relationships/image" Target="../media/image59.png"/><Relationship Id="rId5" Type="http://schemas.openxmlformats.org/officeDocument/2006/relationships/image" Target="../media/image65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8.xml"/><Relationship Id="rId3" Type="http://schemas.openxmlformats.org/officeDocument/2006/relationships/hyperlink" Target="https://creativecommons.org/licenses/by/4.0/" TargetMode="External"/><Relationship Id="rId4" Type="http://schemas.openxmlformats.org/officeDocument/2006/relationships/image" Target="../media/image67.png"/><Relationship Id="rId5" Type="http://schemas.openxmlformats.org/officeDocument/2006/relationships/image" Target="../media/image21.png"/><Relationship Id="rId6" Type="http://schemas.openxmlformats.org/officeDocument/2006/relationships/image" Target="../media/image86.png"/><Relationship Id="rId7" Type="http://schemas.openxmlformats.org/officeDocument/2006/relationships/image" Target="../media/image70.png"/><Relationship Id="rId8" Type="http://schemas.openxmlformats.org/officeDocument/2006/relationships/image" Target="../media/image71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1.png"/><Relationship Id="rId4" Type="http://schemas.openxmlformats.org/officeDocument/2006/relationships/image" Target="../media/image37.png"/><Relationship Id="rId5" Type="http://schemas.openxmlformats.org/officeDocument/2006/relationships/hyperlink" Target="https://unsplash.com/@andreahuls" TargetMode="Externa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72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71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73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74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77.png"/><Relationship Id="rId4" Type="http://schemas.openxmlformats.org/officeDocument/2006/relationships/image" Target="../media/image79.png"/><Relationship Id="rId5" Type="http://schemas.openxmlformats.org/officeDocument/2006/relationships/image" Target="../media/image82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81.png"/><Relationship Id="rId4" Type="http://schemas.openxmlformats.org/officeDocument/2006/relationships/image" Target="../media/image83.png"/><Relationship Id="rId5" Type="http://schemas.openxmlformats.org/officeDocument/2006/relationships/image" Target="../media/image87.png"/><Relationship Id="rId6" Type="http://schemas.openxmlformats.org/officeDocument/2006/relationships/image" Target="../media/image84.png"/><Relationship Id="rId7" Type="http://schemas.openxmlformats.org/officeDocument/2006/relationships/image" Target="../media/image92.png"/><Relationship Id="rId8" Type="http://schemas.openxmlformats.org/officeDocument/2006/relationships/image" Target="../media/image79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81.png"/><Relationship Id="rId4" Type="http://schemas.openxmlformats.org/officeDocument/2006/relationships/image" Target="../media/image83.png"/><Relationship Id="rId5" Type="http://schemas.openxmlformats.org/officeDocument/2006/relationships/image" Target="../media/image87.png"/><Relationship Id="rId6" Type="http://schemas.openxmlformats.org/officeDocument/2006/relationships/image" Target="../media/image84.png"/><Relationship Id="rId7" Type="http://schemas.openxmlformats.org/officeDocument/2006/relationships/image" Target="../media/image92.png"/><Relationship Id="rId8" Type="http://schemas.openxmlformats.org/officeDocument/2006/relationships/image" Target="../media/image79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49.xml"/><Relationship Id="rId3" Type="http://schemas.openxmlformats.org/officeDocument/2006/relationships/hyperlink" Target="https://www.ncbi.nlm.nih.gov/geo/" TargetMode="External"/><Relationship Id="rId4" Type="http://schemas.openxmlformats.org/officeDocument/2006/relationships/hyperlink" Target="https://www.ncbi.nlm.nih.gov/genbank/" TargetMode="External"/><Relationship Id="rId5" Type="http://schemas.openxmlformats.org/officeDocument/2006/relationships/hyperlink" Target="https://www.ncbi.nlm.nih.gov/bioproject/" TargetMode="External"/><Relationship Id="rId6" Type="http://schemas.openxmlformats.org/officeDocument/2006/relationships/hyperlink" Target="https://datadryad.org/stash" TargetMode="External"/><Relationship Id="rId7" Type="http://schemas.openxmlformats.org/officeDocument/2006/relationships/hyperlink" Target="https://zenodo.org/" TargetMode="External"/><Relationship Id="rId8" Type="http://schemas.openxmlformats.org/officeDocument/2006/relationships/hyperlink" Target="https://figshare.com/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1.png"/><Relationship Id="rId4" Type="http://schemas.openxmlformats.org/officeDocument/2006/relationships/image" Target="../media/image30.png"/><Relationship Id="rId5" Type="http://schemas.openxmlformats.org/officeDocument/2006/relationships/image" Target="../media/image16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93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97.png"/><Relationship Id="rId4" Type="http://schemas.openxmlformats.org/officeDocument/2006/relationships/image" Target="../media/image95.png"/><Relationship Id="rId5" Type="http://schemas.openxmlformats.org/officeDocument/2006/relationships/image" Target="../media/image94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104.png"/><Relationship Id="rId4" Type="http://schemas.openxmlformats.org/officeDocument/2006/relationships/hyperlink" Target="http://drive.google.com/file/d/1ejmtwWYYFb4ibM5WEc5MmTCfomHA2Wdl/view" TargetMode="External"/><Relationship Id="rId5" Type="http://schemas.openxmlformats.org/officeDocument/2006/relationships/image" Target="../media/image89.jpg"/><Relationship Id="rId6" Type="http://schemas.openxmlformats.org/officeDocument/2006/relationships/hyperlink" Target="https://makedatacount.org/data-citation/" TargetMode="External"/><Relationship Id="rId7" Type="http://schemas.openxmlformats.org/officeDocument/2006/relationships/hyperlink" Target="http://corpus.stage.datacite.org/dashboard" TargetMode="Externa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91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58.xml"/><Relationship Id="rId3" Type="http://schemas.openxmlformats.org/officeDocument/2006/relationships/hyperlink" Target="mailto:iratxe.puebla@datacite.org" TargetMode="Externa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1.png"/><Relationship Id="rId4" Type="http://schemas.openxmlformats.org/officeDocument/2006/relationships/image" Target="../media/image24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21.png"/><Relationship Id="rId4" Type="http://schemas.openxmlformats.org/officeDocument/2006/relationships/image" Target="../media/image125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6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98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101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64.xml"/><Relationship Id="rId3" Type="http://schemas.openxmlformats.org/officeDocument/2006/relationships/hyperlink" Target="https://www.whitehouse.gov/wp-content/uploads/2019/07/M-19-23.pdf" TargetMode="External"/><Relationship Id="rId4" Type="http://schemas.openxmlformats.org/officeDocument/2006/relationships/hyperlink" Target="https://www.whitehouse.gov/wp-content/uploads/2020/03/M-20-12.pdf" TargetMode="External"/><Relationship Id="rId9" Type="http://schemas.openxmlformats.org/officeDocument/2006/relationships/hyperlink" Target="https://www.evaluation.gov/evidence-plans/learning-agenda/" TargetMode="External"/><Relationship Id="rId5" Type="http://schemas.openxmlformats.org/officeDocument/2006/relationships/hyperlink" Target="https://www.whitehouse.gov/wp-content/uploads/2020/03/M-20-12.pdf" TargetMode="External"/><Relationship Id="rId6" Type="http://schemas.openxmlformats.org/officeDocument/2006/relationships/hyperlink" Target="https://www.whitehouse.gov/wp-content/uploads/2021/06/M-21-27.pdf" TargetMode="External"/><Relationship Id="rId7" Type="http://schemas.openxmlformats.org/officeDocument/2006/relationships/hyperlink" Target="https://www.whitehouse.gov/wp-content/uploads/2018/06/s290.pdf" TargetMode="External"/><Relationship Id="rId8" Type="http://schemas.openxmlformats.org/officeDocument/2006/relationships/hyperlink" Target="https://www.whitehouse.gov/wp-content/uploads/legacy_drupal_files/omb/circulars/A130/a130revised.pdf" TargetMode="Externa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66.xml"/><Relationship Id="rId3" Type="http://schemas.openxmlformats.org/officeDocument/2006/relationships/hyperlink" Target="https://www.evaluation.gov/evidence-plans/learning-agenda/" TargetMode="Externa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103.jp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88.png"/><Relationship Id="rId4" Type="http://schemas.openxmlformats.org/officeDocument/2006/relationships/image" Target="../media/image128.jp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9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1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100.jp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90.png"/><Relationship Id="rId4" Type="http://schemas.openxmlformats.org/officeDocument/2006/relationships/image" Target="../media/image110.png"/><Relationship Id="rId5" Type="http://schemas.openxmlformats.org/officeDocument/2006/relationships/image" Target="../media/image108.png"/><Relationship Id="rId6" Type="http://schemas.openxmlformats.org/officeDocument/2006/relationships/image" Target="../media/image111.png"/><Relationship Id="rId7" Type="http://schemas.openxmlformats.org/officeDocument/2006/relationships/image" Target="../media/image105.png"/></Relationships>
</file>

<file path=ppt/slides/_rels/slide74.xml.rels><?xml version="1.0" encoding="UTF-8" standalone="yes"?><Relationships xmlns="http://schemas.openxmlformats.org/package/2006/relationships"><Relationship Id="rId11" Type="http://schemas.openxmlformats.org/officeDocument/2006/relationships/hyperlink" Target="https://www.americasdatahub.org/opportunities/#5ffc57ffcc2801a29" TargetMode="External"/><Relationship Id="rId10" Type="http://schemas.openxmlformats.org/officeDocument/2006/relationships/hyperlink" Target="https://www.americasdatahub.org/opportunities/#da0ebfae0b6356ce0" TargetMode="External"/><Relationship Id="rId12" Type="http://schemas.openxmlformats.org/officeDocument/2006/relationships/hyperlink" Target="https://www.americasdatahub.org/opportunities/#bebf9ee9ab1f7fda7" TargetMode="External"/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74.xml"/><Relationship Id="rId3" Type="http://schemas.openxmlformats.org/officeDocument/2006/relationships/hyperlink" Target="https://www.americasdatahub.org/opportunities/#fd3b3db54cfe1f928" TargetMode="External"/><Relationship Id="rId4" Type="http://schemas.openxmlformats.org/officeDocument/2006/relationships/hyperlink" Target="https://www.americasdatahub.org/opportunities/#54027baa7f216d09d" TargetMode="External"/><Relationship Id="rId9" Type="http://schemas.openxmlformats.org/officeDocument/2006/relationships/hyperlink" Target="https://www.americasdatahub.org/opportunities/#b32f6a835d98a8e46" TargetMode="External"/><Relationship Id="rId5" Type="http://schemas.openxmlformats.org/officeDocument/2006/relationships/hyperlink" Target="https://www.americasdatahub.org/opportunities/#a88b501f6c1c221b7" TargetMode="External"/><Relationship Id="rId6" Type="http://schemas.openxmlformats.org/officeDocument/2006/relationships/hyperlink" Target="https://www.americasdatahub.org/opportunities/#398e92d42c2838410" TargetMode="External"/><Relationship Id="rId7" Type="http://schemas.openxmlformats.org/officeDocument/2006/relationships/hyperlink" Target="https://www.americasdatahub.org/opportunities/#a0733eeff361e0d68" TargetMode="External"/><Relationship Id="rId8" Type="http://schemas.openxmlformats.org/officeDocument/2006/relationships/hyperlink" Target="https://www.americasdatahub.org/opportunities/#c4916f1ea9d951e9f" TargetMode="Externa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112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101.png"/><Relationship Id="rId4" Type="http://schemas.openxmlformats.org/officeDocument/2006/relationships/image" Target="../media/image113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130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8.xml"/><Relationship Id="rId2" Type="http://schemas.openxmlformats.org/officeDocument/2006/relationships/notesSlide" Target="../notesSlides/notesSlide78.xml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8.xml"/><Relationship Id="rId2" Type="http://schemas.openxmlformats.org/officeDocument/2006/relationships/notesSlide" Target="../notesSlides/notesSlide79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1.png"/><Relationship Id="rId4" Type="http://schemas.openxmlformats.org/officeDocument/2006/relationships/image" Target="../media/image27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21.png"/><Relationship Id="rId4" Type="http://schemas.openxmlformats.org/officeDocument/2006/relationships/image" Target="../media/image117.png"/><Relationship Id="rId5" Type="http://schemas.openxmlformats.org/officeDocument/2006/relationships/image" Target="../media/image109.png"/><Relationship Id="rId6" Type="http://schemas.openxmlformats.org/officeDocument/2006/relationships/image" Target="../media/image114.png"/><Relationship Id="rId7" Type="http://schemas.openxmlformats.org/officeDocument/2006/relationships/image" Target="../media/image127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21.png"/><Relationship Id="rId4" Type="http://schemas.openxmlformats.org/officeDocument/2006/relationships/image" Target="../media/image107.png"/><Relationship Id="rId5" Type="http://schemas.openxmlformats.org/officeDocument/2006/relationships/image" Target="../media/image14.png"/><Relationship Id="rId6" Type="http://schemas.openxmlformats.org/officeDocument/2006/relationships/image" Target="../media/image106.png"/><Relationship Id="rId7" Type="http://schemas.openxmlformats.org/officeDocument/2006/relationships/image" Target="../media/image121.png"/><Relationship Id="rId8" Type="http://schemas.openxmlformats.org/officeDocument/2006/relationships/image" Target="../media/image122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21.png"/><Relationship Id="rId4" Type="http://schemas.openxmlformats.org/officeDocument/2006/relationships/image" Target="../media/image119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21.png"/><Relationship Id="rId4" Type="http://schemas.openxmlformats.org/officeDocument/2006/relationships/image" Target="../media/image126.png"/><Relationship Id="rId5" Type="http://schemas.openxmlformats.org/officeDocument/2006/relationships/image" Target="../media/image116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21.png"/><Relationship Id="rId4" Type="http://schemas.openxmlformats.org/officeDocument/2006/relationships/image" Target="../media/image120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21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6.xml"/><Relationship Id="rId3" Type="http://schemas.openxmlformats.org/officeDocument/2006/relationships/hyperlink" Target="https://doi.org/10.1093/reseval/rvac049" TargetMode="External"/><Relationship Id="rId4" Type="http://schemas.openxmlformats.org/officeDocument/2006/relationships/image" Target="../media/image21.png"/><Relationship Id="rId5" Type="http://schemas.openxmlformats.org/officeDocument/2006/relationships/image" Target="../media/image118.png"/><Relationship Id="rId6" Type="http://schemas.openxmlformats.org/officeDocument/2006/relationships/image" Target="../media/image124.png"/><Relationship Id="rId7" Type="http://schemas.openxmlformats.org/officeDocument/2006/relationships/image" Target="../media/image123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21.png"/><Relationship Id="rId4" Type="http://schemas.openxmlformats.org/officeDocument/2006/relationships/hyperlink" Target="https://doi.org/10.1093/reseval/rvac049" TargetMode="External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131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12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0.xml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91.xml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92.xml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21.png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21.png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21.png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21.png"/><Relationship Id="rId4" Type="http://schemas.openxmlformats.org/officeDocument/2006/relationships/hyperlink" Target="mailto:iratxe.puebla@datacite.org" TargetMode="External"/><Relationship Id="rId5" Type="http://schemas.openxmlformats.org/officeDocument/2006/relationships/hyperlink" Target="https://makedatacount.org/community/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85"/>
          <p:cNvSpPr/>
          <p:nvPr/>
        </p:nvSpPr>
        <p:spPr>
          <a:xfrm>
            <a:off x="1200" y="4643975"/>
            <a:ext cx="9144000" cy="499500"/>
          </a:xfrm>
          <a:prstGeom prst="rect">
            <a:avLst/>
          </a:prstGeom>
          <a:solidFill>
            <a:srgbClr val="BC2DB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81" name="Google Shape;481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09438" y="3650088"/>
            <a:ext cx="1892526" cy="882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82" name="Google Shape;482;p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10000" y="3864737"/>
            <a:ext cx="2151950" cy="379975"/>
          </a:xfrm>
          <a:prstGeom prst="rect">
            <a:avLst/>
          </a:prstGeom>
          <a:noFill/>
          <a:ln>
            <a:noFill/>
          </a:ln>
        </p:spPr>
      </p:pic>
      <p:sp>
        <p:nvSpPr>
          <p:cNvPr id="483" name="Google Shape;483;p85"/>
          <p:cNvSpPr txBox="1"/>
          <p:nvPr/>
        </p:nvSpPr>
        <p:spPr>
          <a:xfrm>
            <a:off x="315725" y="381000"/>
            <a:ext cx="8023500" cy="176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200">
                <a:solidFill>
                  <a:srgbClr val="002744"/>
                </a:solidFill>
                <a:latin typeface="Montserrat"/>
                <a:ea typeface="Montserrat"/>
                <a:cs typeface="Montserrat"/>
                <a:sym typeface="Montserrat"/>
              </a:rPr>
              <a:t>Make Data Count Summit</a:t>
            </a:r>
            <a:endParaRPr b="1" sz="4200">
              <a:solidFill>
                <a:srgbClr val="00274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2744"/>
                </a:solidFill>
                <a:latin typeface="Montserrat"/>
                <a:ea typeface="Montserrat"/>
                <a:cs typeface="Montserrat"/>
                <a:sym typeface="Montserrat"/>
              </a:rPr>
              <a:t>September 12-13, 2023</a:t>
            </a:r>
            <a:endParaRPr sz="1600">
              <a:solidFill>
                <a:srgbClr val="00274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274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4233496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002744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University of California, Washington Center (UCDC)</a:t>
            </a:r>
            <a:endParaRPr sz="1600">
              <a:solidFill>
                <a:srgbClr val="002744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3903107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002744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002744"/>
                </a:solidFill>
                <a:latin typeface="Montserrat"/>
                <a:ea typeface="Montserrat"/>
                <a:cs typeface="Montserrat"/>
                <a:sym typeface="Montserrat"/>
              </a:rPr>
              <a:t>#mdcsummit</a:t>
            </a:r>
            <a:endParaRPr sz="1600">
              <a:solidFill>
                <a:srgbClr val="00274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00274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002744"/>
                </a:solidFill>
                <a:latin typeface="Montserrat"/>
                <a:ea typeface="Montserrat"/>
                <a:cs typeface="Montserrat"/>
                <a:sym typeface="Montserrat"/>
              </a:rPr>
              <a:t>@</a:t>
            </a:r>
            <a:r>
              <a:rPr lang="en" sz="1500">
                <a:solidFill>
                  <a:srgbClr val="002744"/>
                </a:solidFill>
                <a:latin typeface="Montserrat"/>
                <a:ea typeface="Montserrat"/>
                <a:cs typeface="Montserrat"/>
                <a:sym typeface="Montserrat"/>
              </a:rPr>
              <a:t>makedatacount</a:t>
            </a:r>
            <a:endParaRPr sz="1500">
              <a:solidFill>
                <a:srgbClr val="00274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002744"/>
                </a:solidFill>
                <a:latin typeface="Montserrat"/>
                <a:ea typeface="Montserrat"/>
                <a:cs typeface="Montserrat"/>
                <a:sym typeface="Montserrat"/>
              </a:rPr>
              <a:t>@makedatacount@openbiblio.social</a:t>
            </a:r>
            <a:endParaRPr>
              <a:solidFill>
                <a:srgbClr val="00274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       </a:t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 u="sng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iratxe.puebla@datacite.org</a:t>
            </a:r>
            <a:r>
              <a:rPr lang="e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1100"/>
          </a:p>
        </p:txBody>
      </p:sp>
      <p:pic>
        <p:nvPicPr>
          <p:cNvPr id="484" name="Google Shape;484;p8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61100" y="1403375"/>
            <a:ext cx="4648449" cy="1405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85" name="Google Shape;485;p8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39425" y="3333550"/>
            <a:ext cx="228800" cy="2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6" name="Google Shape;486;p8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39425" y="3054950"/>
            <a:ext cx="228800" cy="22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1" name="Google Shape;571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308322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72" name="Google Shape;572;p94"/>
          <p:cNvSpPr txBox="1"/>
          <p:nvPr/>
        </p:nvSpPr>
        <p:spPr>
          <a:xfrm>
            <a:off x="295375" y="878850"/>
            <a:ext cx="28239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073763"/>
                </a:solidFill>
                <a:latin typeface="Montserrat"/>
                <a:ea typeface="Montserrat"/>
                <a:cs typeface="Montserrat"/>
                <a:sym typeface="Montserrat"/>
              </a:rPr>
              <a:t>What am I here reppin’?</a:t>
            </a:r>
            <a:endParaRPr b="1" sz="2400">
              <a:solidFill>
                <a:srgbClr val="07376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73" name="Google Shape;573;p94"/>
          <p:cNvSpPr txBox="1"/>
          <p:nvPr/>
        </p:nvSpPr>
        <p:spPr>
          <a:xfrm>
            <a:off x="304800" y="214275"/>
            <a:ext cx="1985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accent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74" name="Google Shape;574;p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69975" y="70575"/>
            <a:ext cx="3083225" cy="308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5" name="Google Shape;575;p9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23800" y="765125"/>
            <a:ext cx="975625" cy="97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6" name="Google Shape;576;p9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28174" y="3109730"/>
            <a:ext cx="1896526" cy="3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7" name="Google Shape;577;p9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876626" y="1627024"/>
            <a:ext cx="410634" cy="197700"/>
          </a:xfrm>
          <a:prstGeom prst="rect">
            <a:avLst/>
          </a:prstGeom>
          <a:noFill/>
          <a:ln>
            <a:noFill/>
          </a:ln>
        </p:spPr>
      </p:pic>
      <p:sp>
        <p:nvSpPr>
          <p:cNvPr id="578" name="Google Shape;578;p94"/>
          <p:cNvSpPr/>
          <p:nvPr/>
        </p:nvSpPr>
        <p:spPr>
          <a:xfrm>
            <a:off x="7603425" y="178900"/>
            <a:ext cx="1274700" cy="699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79" name="Google Shape;579;p9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668215" y="3399500"/>
            <a:ext cx="1616450" cy="161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" name="Google Shape;580;p9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421399" y="303500"/>
            <a:ext cx="1684900" cy="1684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81" name="Google Shape;581;p94"/>
          <p:cNvCxnSpPr/>
          <p:nvPr/>
        </p:nvCxnSpPr>
        <p:spPr>
          <a:xfrm flipH="1">
            <a:off x="4834375" y="2360950"/>
            <a:ext cx="435600" cy="562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6" name="Google Shape;586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976675"/>
            <a:ext cx="9144000" cy="2000250"/>
          </a:xfrm>
          <a:prstGeom prst="rect">
            <a:avLst/>
          </a:prstGeom>
          <a:noFill/>
          <a:ln>
            <a:noFill/>
          </a:ln>
        </p:spPr>
      </p:pic>
      <p:sp>
        <p:nvSpPr>
          <p:cNvPr id="587" name="Google Shape;587;p95"/>
          <p:cNvSpPr txBox="1"/>
          <p:nvPr/>
        </p:nvSpPr>
        <p:spPr>
          <a:xfrm>
            <a:off x="295375" y="878850"/>
            <a:ext cx="45816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07376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Strolling through the data metrics journey</a:t>
            </a:r>
            <a:endParaRPr sz="2500">
              <a:solidFill>
                <a:srgbClr val="07376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588" name="Google Shape;588;p95"/>
          <p:cNvSpPr txBox="1"/>
          <p:nvPr/>
        </p:nvSpPr>
        <p:spPr>
          <a:xfrm>
            <a:off x="1049571" y="3075294"/>
            <a:ext cx="13383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73763"/>
                </a:solidFill>
                <a:latin typeface="Montserrat"/>
                <a:ea typeface="Montserrat"/>
                <a:cs typeface="Montserrat"/>
                <a:sym typeface="Montserrat"/>
              </a:rPr>
              <a:t>Making Data Count</a:t>
            </a:r>
            <a:endParaRPr b="1" sz="1600">
              <a:solidFill>
                <a:srgbClr val="07376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89" name="Google Shape;589;p95"/>
          <p:cNvSpPr txBox="1"/>
          <p:nvPr/>
        </p:nvSpPr>
        <p:spPr>
          <a:xfrm>
            <a:off x="3902860" y="3067283"/>
            <a:ext cx="1338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  <a:t>This much we know is true…</a:t>
            </a:r>
            <a:endParaRPr sz="1200">
              <a:solidFill>
                <a:schemeClr val="accent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90" name="Google Shape;590;p95"/>
          <p:cNvSpPr txBox="1"/>
          <p:nvPr/>
        </p:nvSpPr>
        <p:spPr>
          <a:xfrm>
            <a:off x="6756125" y="3076402"/>
            <a:ext cx="1338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  <a:t>Shifting focus</a:t>
            </a:r>
            <a:endParaRPr sz="1200">
              <a:solidFill>
                <a:schemeClr val="accent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91" name="Google Shape;591;p95"/>
          <p:cNvSpPr txBox="1"/>
          <p:nvPr/>
        </p:nvSpPr>
        <p:spPr>
          <a:xfrm>
            <a:off x="5175375" y="3067275"/>
            <a:ext cx="1646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  <a:t>If resources were limitless…</a:t>
            </a:r>
            <a:endParaRPr sz="1200">
              <a:solidFill>
                <a:schemeClr val="accent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92" name="Google Shape;592;p95"/>
          <p:cNvSpPr txBox="1"/>
          <p:nvPr/>
        </p:nvSpPr>
        <p:spPr>
          <a:xfrm>
            <a:off x="2476220" y="3059364"/>
            <a:ext cx="1338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  <a:t>Imagine a world…</a:t>
            </a:r>
            <a:endParaRPr sz="1600">
              <a:solidFill>
                <a:srgbClr val="07376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593" name="Google Shape;593;p95"/>
          <p:cNvSpPr txBox="1"/>
          <p:nvPr/>
        </p:nvSpPr>
        <p:spPr>
          <a:xfrm>
            <a:off x="980585" y="2186850"/>
            <a:ext cx="1338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2015</a:t>
            </a:r>
            <a:endParaRPr b="1" sz="1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94" name="Google Shape;594;p95"/>
          <p:cNvSpPr txBox="1"/>
          <p:nvPr/>
        </p:nvSpPr>
        <p:spPr>
          <a:xfrm>
            <a:off x="3902860" y="2186850"/>
            <a:ext cx="13383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2021</a:t>
            </a:r>
            <a:endParaRPr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95" name="Google Shape;595;p95"/>
          <p:cNvSpPr txBox="1"/>
          <p:nvPr/>
        </p:nvSpPr>
        <p:spPr>
          <a:xfrm>
            <a:off x="6756110" y="2186850"/>
            <a:ext cx="13383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2023</a:t>
            </a:r>
            <a:endParaRPr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96" name="Google Shape;596;p95"/>
          <p:cNvSpPr txBox="1"/>
          <p:nvPr/>
        </p:nvSpPr>
        <p:spPr>
          <a:xfrm>
            <a:off x="2476235" y="2165239"/>
            <a:ext cx="13383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2017-2020</a:t>
            </a:r>
            <a:endParaRPr sz="13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597" name="Google Shape;597;p95"/>
          <p:cNvSpPr txBox="1"/>
          <p:nvPr/>
        </p:nvSpPr>
        <p:spPr>
          <a:xfrm>
            <a:off x="5329483" y="2186858"/>
            <a:ext cx="13383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2022</a:t>
            </a:r>
            <a:endParaRPr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2" name="Google Shape;602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308322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03" name="Google Shape;603;p96"/>
          <p:cNvSpPr txBox="1"/>
          <p:nvPr/>
        </p:nvSpPr>
        <p:spPr>
          <a:xfrm>
            <a:off x="295375" y="878850"/>
            <a:ext cx="2823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073763"/>
                </a:solidFill>
                <a:latin typeface="Montserrat"/>
                <a:ea typeface="Montserrat"/>
                <a:cs typeface="Montserrat"/>
                <a:sym typeface="Montserrat"/>
              </a:rPr>
              <a:t>2015</a:t>
            </a:r>
            <a:endParaRPr b="1" sz="2400">
              <a:solidFill>
                <a:srgbClr val="07376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04" name="Google Shape;604;p96"/>
          <p:cNvSpPr txBox="1"/>
          <p:nvPr/>
        </p:nvSpPr>
        <p:spPr>
          <a:xfrm>
            <a:off x="186875" y="1432950"/>
            <a:ext cx="3319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  <a:t>Making Data Count</a:t>
            </a:r>
            <a:endParaRPr b="1" sz="2000">
              <a:solidFill>
                <a:schemeClr val="accent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05" name="Google Shape;605;p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35624" y="1554450"/>
            <a:ext cx="5755976" cy="2479497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p9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59774" y="4425175"/>
            <a:ext cx="533400" cy="53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1" name="Google Shape;611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308322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12" name="Google Shape;612;p97"/>
          <p:cNvSpPr txBox="1"/>
          <p:nvPr/>
        </p:nvSpPr>
        <p:spPr>
          <a:xfrm>
            <a:off x="295375" y="878850"/>
            <a:ext cx="2823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073763"/>
                </a:solidFill>
                <a:latin typeface="Montserrat"/>
                <a:ea typeface="Montserrat"/>
                <a:cs typeface="Montserrat"/>
                <a:sym typeface="Montserrat"/>
              </a:rPr>
              <a:t>2015</a:t>
            </a:r>
            <a:endParaRPr b="1" sz="2400">
              <a:solidFill>
                <a:srgbClr val="07376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13" name="Google Shape;613;p97"/>
          <p:cNvSpPr txBox="1"/>
          <p:nvPr/>
        </p:nvSpPr>
        <p:spPr>
          <a:xfrm>
            <a:off x="324175" y="1779550"/>
            <a:ext cx="2557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  <a:t>Everyone else</a:t>
            </a:r>
            <a:endParaRPr>
              <a:solidFill>
                <a:schemeClr val="accent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14" name="Google Shape;614;p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850781"/>
            <a:ext cx="9143999" cy="14419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9" name="Google Shape;619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57" y="0"/>
            <a:ext cx="307180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20" name="Google Shape;620;p98"/>
          <p:cNvSpPr txBox="1"/>
          <p:nvPr/>
        </p:nvSpPr>
        <p:spPr>
          <a:xfrm>
            <a:off x="183550" y="890025"/>
            <a:ext cx="28239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And so we learned</a:t>
            </a:r>
            <a:endParaRPr b="1" sz="2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21" name="Google Shape;621;p98"/>
          <p:cNvSpPr txBox="1"/>
          <p:nvPr/>
        </p:nvSpPr>
        <p:spPr>
          <a:xfrm>
            <a:off x="4454450" y="1196700"/>
            <a:ext cx="3441900" cy="26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400">
                <a:solidFill>
                  <a:schemeClr val="accent5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Scholarly communications ecosystem needs baseline data usage and citation infrastructure</a:t>
            </a:r>
            <a:endParaRPr sz="2400">
              <a:solidFill>
                <a:srgbClr val="07376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22" name="Google Shape;622;p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82775" y="2212000"/>
            <a:ext cx="1371675" cy="716144"/>
          </a:xfrm>
          <a:prstGeom prst="rect">
            <a:avLst/>
          </a:prstGeom>
          <a:noFill/>
          <a:ln>
            <a:noFill/>
          </a:ln>
        </p:spPr>
      </p:pic>
      <p:pic>
        <p:nvPicPr>
          <p:cNvPr id="623" name="Google Shape;623;p9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59774" y="4425175"/>
            <a:ext cx="533400" cy="53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8" name="Google Shape;628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976675"/>
            <a:ext cx="9144000" cy="2000250"/>
          </a:xfrm>
          <a:prstGeom prst="rect">
            <a:avLst/>
          </a:prstGeom>
          <a:noFill/>
          <a:ln>
            <a:noFill/>
          </a:ln>
        </p:spPr>
      </p:pic>
      <p:sp>
        <p:nvSpPr>
          <p:cNvPr id="629" name="Google Shape;629;p99"/>
          <p:cNvSpPr txBox="1"/>
          <p:nvPr/>
        </p:nvSpPr>
        <p:spPr>
          <a:xfrm>
            <a:off x="295375" y="878850"/>
            <a:ext cx="45816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07376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Strolling through the data metrics journey</a:t>
            </a:r>
            <a:endParaRPr sz="2500">
              <a:solidFill>
                <a:srgbClr val="07376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630" name="Google Shape;630;p99"/>
          <p:cNvSpPr txBox="1"/>
          <p:nvPr/>
        </p:nvSpPr>
        <p:spPr>
          <a:xfrm>
            <a:off x="1049571" y="3075294"/>
            <a:ext cx="1338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  <a:t>Making Data Count</a:t>
            </a:r>
            <a:endParaRPr b="1" sz="1600">
              <a:solidFill>
                <a:srgbClr val="07376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31" name="Google Shape;631;p99"/>
          <p:cNvSpPr txBox="1"/>
          <p:nvPr/>
        </p:nvSpPr>
        <p:spPr>
          <a:xfrm>
            <a:off x="3902860" y="3067283"/>
            <a:ext cx="1338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  <a:t>This much we know is true…</a:t>
            </a:r>
            <a:endParaRPr sz="1200">
              <a:solidFill>
                <a:schemeClr val="accent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32" name="Google Shape;632;p99"/>
          <p:cNvSpPr txBox="1"/>
          <p:nvPr/>
        </p:nvSpPr>
        <p:spPr>
          <a:xfrm>
            <a:off x="6756125" y="3076402"/>
            <a:ext cx="1338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  <a:t>Shifting focus</a:t>
            </a:r>
            <a:endParaRPr sz="1200">
              <a:solidFill>
                <a:schemeClr val="accent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33" name="Google Shape;633;p99"/>
          <p:cNvSpPr txBox="1"/>
          <p:nvPr/>
        </p:nvSpPr>
        <p:spPr>
          <a:xfrm>
            <a:off x="5175375" y="3067275"/>
            <a:ext cx="1646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  <a:t>If resources were limitless…</a:t>
            </a:r>
            <a:endParaRPr sz="1200">
              <a:solidFill>
                <a:schemeClr val="accent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34" name="Google Shape;634;p99"/>
          <p:cNvSpPr txBox="1"/>
          <p:nvPr/>
        </p:nvSpPr>
        <p:spPr>
          <a:xfrm>
            <a:off x="2476220" y="3059364"/>
            <a:ext cx="13383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73763"/>
                </a:solidFill>
                <a:latin typeface="Montserrat"/>
                <a:ea typeface="Montserrat"/>
                <a:cs typeface="Montserrat"/>
                <a:sym typeface="Montserrat"/>
              </a:rPr>
              <a:t>Imagine a world…</a:t>
            </a:r>
            <a:endParaRPr b="1" sz="1600">
              <a:solidFill>
                <a:srgbClr val="07376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35" name="Google Shape;635;p99"/>
          <p:cNvSpPr txBox="1"/>
          <p:nvPr/>
        </p:nvSpPr>
        <p:spPr>
          <a:xfrm>
            <a:off x="980585" y="2186850"/>
            <a:ext cx="13383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2015</a:t>
            </a:r>
            <a:endParaRPr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36" name="Google Shape;636;p99"/>
          <p:cNvSpPr txBox="1"/>
          <p:nvPr/>
        </p:nvSpPr>
        <p:spPr>
          <a:xfrm>
            <a:off x="3902860" y="2186850"/>
            <a:ext cx="13383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2021</a:t>
            </a:r>
            <a:endParaRPr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37" name="Google Shape;637;p99"/>
          <p:cNvSpPr txBox="1"/>
          <p:nvPr/>
        </p:nvSpPr>
        <p:spPr>
          <a:xfrm>
            <a:off x="6756110" y="2186850"/>
            <a:ext cx="13383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2023</a:t>
            </a:r>
            <a:endParaRPr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38" name="Google Shape;638;p99"/>
          <p:cNvSpPr txBox="1"/>
          <p:nvPr/>
        </p:nvSpPr>
        <p:spPr>
          <a:xfrm>
            <a:off x="2476235" y="2165239"/>
            <a:ext cx="1338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2017-2020</a:t>
            </a:r>
            <a:endParaRPr b="1" sz="1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39" name="Google Shape;639;p99"/>
          <p:cNvSpPr txBox="1"/>
          <p:nvPr/>
        </p:nvSpPr>
        <p:spPr>
          <a:xfrm>
            <a:off x="5329483" y="2186858"/>
            <a:ext cx="13383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2022</a:t>
            </a:r>
            <a:endParaRPr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4" name="Google Shape;644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308322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45" name="Google Shape;645;p100"/>
          <p:cNvSpPr txBox="1"/>
          <p:nvPr/>
        </p:nvSpPr>
        <p:spPr>
          <a:xfrm>
            <a:off x="295375" y="878850"/>
            <a:ext cx="2823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073763"/>
                </a:solidFill>
                <a:latin typeface="Montserrat"/>
                <a:ea typeface="Montserrat"/>
                <a:cs typeface="Montserrat"/>
                <a:sym typeface="Montserrat"/>
              </a:rPr>
              <a:t>2017-2020</a:t>
            </a:r>
            <a:endParaRPr b="1" sz="2400">
              <a:solidFill>
                <a:srgbClr val="07376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46" name="Google Shape;646;p100"/>
          <p:cNvSpPr txBox="1"/>
          <p:nvPr/>
        </p:nvSpPr>
        <p:spPr>
          <a:xfrm>
            <a:off x="295375" y="1494400"/>
            <a:ext cx="2557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  <a:t>Make Data Count</a:t>
            </a:r>
            <a:endParaRPr b="1" sz="2000">
              <a:solidFill>
                <a:schemeClr val="accent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47" name="Google Shape;647;p1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35624" y="1342000"/>
            <a:ext cx="5755978" cy="3184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2" name="Google Shape;652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308322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53" name="Google Shape;653;p101"/>
          <p:cNvSpPr txBox="1"/>
          <p:nvPr/>
        </p:nvSpPr>
        <p:spPr>
          <a:xfrm>
            <a:off x="295375" y="878850"/>
            <a:ext cx="2823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073763"/>
                </a:solidFill>
                <a:latin typeface="Montserrat"/>
                <a:ea typeface="Montserrat"/>
                <a:cs typeface="Montserrat"/>
                <a:sym typeface="Montserrat"/>
              </a:rPr>
              <a:t>2017-2020</a:t>
            </a:r>
            <a:endParaRPr b="1" sz="2400">
              <a:solidFill>
                <a:srgbClr val="07376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54" name="Google Shape;654;p101"/>
          <p:cNvSpPr txBox="1"/>
          <p:nvPr/>
        </p:nvSpPr>
        <p:spPr>
          <a:xfrm>
            <a:off x="295375" y="1536650"/>
            <a:ext cx="2557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  <a:t>Make Data Count</a:t>
            </a:r>
            <a:endParaRPr b="1" sz="2000">
              <a:solidFill>
                <a:schemeClr val="accent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55" name="Google Shape;655;p1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71675" y="152400"/>
            <a:ext cx="2557499" cy="206873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6" name="Google Shape;656;p10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89325" y="2221128"/>
            <a:ext cx="5254026" cy="4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7" name="Google Shape;657;p10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24643" y="2705950"/>
            <a:ext cx="1762326" cy="2349773"/>
          </a:xfrm>
          <a:prstGeom prst="rect">
            <a:avLst/>
          </a:prstGeom>
          <a:noFill/>
          <a:ln>
            <a:noFill/>
          </a:ln>
        </p:spPr>
      </p:pic>
      <p:pic>
        <p:nvPicPr>
          <p:cNvPr id="658" name="Google Shape;658;p10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641851" y="878850"/>
            <a:ext cx="2333826" cy="4271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9" name="Google Shape;659;p10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863549" y="1598950"/>
            <a:ext cx="2124925" cy="3238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4" name="Google Shape;664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308322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65" name="Google Shape;665;p102"/>
          <p:cNvSpPr txBox="1"/>
          <p:nvPr/>
        </p:nvSpPr>
        <p:spPr>
          <a:xfrm>
            <a:off x="295375" y="878850"/>
            <a:ext cx="2823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073763"/>
                </a:solidFill>
                <a:latin typeface="Montserrat"/>
                <a:ea typeface="Montserrat"/>
                <a:cs typeface="Montserrat"/>
                <a:sym typeface="Montserrat"/>
              </a:rPr>
              <a:t>2017-2020</a:t>
            </a:r>
            <a:endParaRPr b="1" sz="2400">
              <a:solidFill>
                <a:srgbClr val="07376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66" name="Google Shape;666;p102"/>
          <p:cNvSpPr/>
          <p:nvPr/>
        </p:nvSpPr>
        <p:spPr>
          <a:xfrm>
            <a:off x="3555725" y="1162875"/>
            <a:ext cx="1789200" cy="1408800"/>
          </a:xfrm>
          <a:prstGeom prst="wedgeRoundRectCallout">
            <a:avLst>
              <a:gd fmla="val -20833" name="adj1"/>
              <a:gd fmla="val 62500" name="adj2"/>
              <a:gd fmla="val 0" name="adj3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7" name="Google Shape;667;p102"/>
          <p:cNvSpPr/>
          <p:nvPr/>
        </p:nvSpPr>
        <p:spPr>
          <a:xfrm>
            <a:off x="5881475" y="1402050"/>
            <a:ext cx="2426400" cy="1566000"/>
          </a:xfrm>
          <a:prstGeom prst="wedgeEllipseCallout">
            <a:avLst>
              <a:gd fmla="val -20833" name="adj1"/>
              <a:gd fmla="val 625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  <a:t>We do data citations? But how do I do data citations?</a:t>
            </a:r>
            <a:endParaRPr/>
          </a:p>
        </p:txBody>
      </p:sp>
      <p:sp>
        <p:nvSpPr>
          <p:cNvPr id="668" name="Google Shape;668;p102"/>
          <p:cNvSpPr/>
          <p:nvPr/>
        </p:nvSpPr>
        <p:spPr>
          <a:xfrm>
            <a:off x="3924725" y="3320900"/>
            <a:ext cx="2113200" cy="1185300"/>
          </a:xfrm>
          <a:prstGeom prst="wedgeRectCallout">
            <a:avLst>
              <a:gd fmla="val -20833" name="adj1"/>
              <a:gd fmla="val 625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  <a:t>Data citations are credit for data!</a:t>
            </a:r>
            <a:endParaRPr/>
          </a:p>
        </p:txBody>
      </p:sp>
      <p:sp>
        <p:nvSpPr>
          <p:cNvPr id="669" name="Google Shape;669;p102"/>
          <p:cNvSpPr txBox="1"/>
          <p:nvPr/>
        </p:nvSpPr>
        <p:spPr>
          <a:xfrm>
            <a:off x="3745800" y="1531875"/>
            <a:ext cx="1474500" cy="8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  <a:t>We need perfect infrastructure!</a:t>
            </a:r>
            <a:endParaRPr/>
          </a:p>
        </p:txBody>
      </p:sp>
      <p:sp>
        <p:nvSpPr>
          <p:cNvPr id="670" name="Google Shape;670;p102"/>
          <p:cNvSpPr txBox="1"/>
          <p:nvPr/>
        </p:nvSpPr>
        <p:spPr>
          <a:xfrm>
            <a:off x="295375" y="1432950"/>
            <a:ext cx="25575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  <a:t>Right time, wrong conversations</a:t>
            </a:r>
            <a:endParaRPr b="1" sz="2000">
              <a:solidFill>
                <a:schemeClr val="accent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5" name="Google Shape;675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308322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76" name="Google Shape;676;p103"/>
          <p:cNvSpPr txBox="1"/>
          <p:nvPr/>
        </p:nvSpPr>
        <p:spPr>
          <a:xfrm>
            <a:off x="295375" y="878850"/>
            <a:ext cx="2823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073763"/>
                </a:solidFill>
                <a:latin typeface="Montserrat"/>
                <a:ea typeface="Montserrat"/>
                <a:cs typeface="Montserrat"/>
                <a:sym typeface="Montserrat"/>
              </a:rPr>
              <a:t>2017-2020</a:t>
            </a:r>
            <a:endParaRPr b="1" sz="2400">
              <a:solidFill>
                <a:srgbClr val="07376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77" name="Google Shape;677;p10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80349" y="1688625"/>
            <a:ext cx="5755978" cy="2115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678" name="Google Shape;678;p10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6514418">
            <a:off x="5083154" y="410011"/>
            <a:ext cx="1309066" cy="998354"/>
          </a:xfrm>
          <a:prstGeom prst="rect">
            <a:avLst/>
          </a:prstGeom>
          <a:noFill/>
          <a:ln>
            <a:noFill/>
          </a:ln>
        </p:spPr>
      </p:pic>
      <p:pic>
        <p:nvPicPr>
          <p:cNvPr id="679" name="Google Shape;679;p10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2009466">
            <a:off x="4681641" y="3921572"/>
            <a:ext cx="1386666" cy="1057536"/>
          </a:xfrm>
          <a:prstGeom prst="rect">
            <a:avLst/>
          </a:prstGeom>
          <a:noFill/>
          <a:ln>
            <a:noFill/>
          </a:ln>
        </p:spPr>
      </p:pic>
      <p:pic>
        <p:nvPicPr>
          <p:cNvPr id="680" name="Google Shape;680;p10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9400" y="1688625"/>
            <a:ext cx="1905000" cy="240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86"/>
          <p:cNvSpPr/>
          <p:nvPr/>
        </p:nvSpPr>
        <p:spPr>
          <a:xfrm>
            <a:off x="1200" y="4643975"/>
            <a:ext cx="9144000" cy="499500"/>
          </a:xfrm>
          <a:prstGeom prst="rect">
            <a:avLst/>
          </a:prstGeom>
          <a:solidFill>
            <a:srgbClr val="BC2DB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92" name="Google Shape;492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68050" y="143622"/>
            <a:ext cx="1450726" cy="676226"/>
          </a:xfrm>
          <a:prstGeom prst="rect">
            <a:avLst/>
          </a:prstGeom>
          <a:noFill/>
          <a:ln>
            <a:noFill/>
          </a:ln>
        </p:spPr>
      </p:pic>
      <p:sp>
        <p:nvSpPr>
          <p:cNvPr id="493" name="Google Shape;493;p86"/>
          <p:cNvSpPr txBox="1"/>
          <p:nvPr/>
        </p:nvSpPr>
        <p:spPr>
          <a:xfrm>
            <a:off x="306425" y="318700"/>
            <a:ext cx="8308500" cy="12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121271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Montserrat"/>
                <a:ea typeface="Montserrat"/>
                <a:cs typeface="Montserrat"/>
                <a:sym typeface="Montserrat"/>
              </a:rPr>
              <a:t>Data sharing is valuable</a:t>
            </a:r>
            <a:endParaRPr b="1" sz="2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149846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Data sharing has increased dramatically over the last 10 years supported by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●"/>
            </a:pP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National &amp; funder policies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●"/>
            </a:pP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Infrastructure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●"/>
            </a:pP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Standards 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94" name="Google Shape;494;p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4475" y="2496825"/>
            <a:ext cx="2514575" cy="18214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495" name="Google Shape;495;p86"/>
          <p:cNvSpPr txBox="1"/>
          <p:nvPr/>
        </p:nvSpPr>
        <p:spPr>
          <a:xfrm>
            <a:off x="519250" y="4318300"/>
            <a:ext cx="2805300" cy="2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Montserrat"/>
                <a:ea typeface="Montserrat"/>
                <a:cs typeface="Montserrat"/>
                <a:sym typeface="Montserrat"/>
              </a:rPr>
              <a:t>Datasets in DataCite Commons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96" name="Google Shape;496;p8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75175" y="1488875"/>
            <a:ext cx="3429427" cy="175487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497" name="Google Shape;497;p8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10300" y="3243750"/>
            <a:ext cx="2653701" cy="152379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498" name="Google Shape;498;p8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704284" y="3243748"/>
            <a:ext cx="2332991" cy="152379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5" name="Google Shape;685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57" y="0"/>
            <a:ext cx="307180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86" name="Google Shape;686;p104"/>
          <p:cNvSpPr txBox="1"/>
          <p:nvPr/>
        </p:nvSpPr>
        <p:spPr>
          <a:xfrm>
            <a:off x="183550" y="890025"/>
            <a:ext cx="28239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And so we learned</a:t>
            </a:r>
            <a:endParaRPr b="1" sz="2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87" name="Google Shape;687;p104"/>
          <p:cNvSpPr txBox="1"/>
          <p:nvPr/>
        </p:nvSpPr>
        <p:spPr>
          <a:xfrm>
            <a:off x="4400975" y="1147825"/>
            <a:ext cx="4244100" cy="9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200">
                <a:solidFill>
                  <a:schemeClr val="accent5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We have to stop focusing on altering publisher behavior</a:t>
            </a:r>
            <a:endParaRPr sz="2200">
              <a:solidFill>
                <a:srgbClr val="07376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88" name="Google Shape;688;p1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82787" y="1249250"/>
            <a:ext cx="1371675" cy="716144"/>
          </a:xfrm>
          <a:prstGeom prst="rect">
            <a:avLst/>
          </a:prstGeom>
          <a:noFill/>
          <a:ln>
            <a:noFill/>
          </a:ln>
        </p:spPr>
      </p:pic>
      <p:sp>
        <p:nvSpPr>
          <p:cNvPr id="689" name="Google Shape;689;p104"/>
          <p:cNvSpPr txBox="1"/>
          <p:nvPr/>
        </p:nvSpPr>
        <p:spPr>
          <a:xfrm>
            <a:off x="4454450" y="2451275"/>
            <a:ext cx="4318800" cy="9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200">
                <a:solidFill>
                  <a:schemeClr val="accent5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We need bibliometrics studies</a:t>
            </a:r>
            <a:endParaRPr sz="2200">
              <a:solidFill>
                <a:srgbClr val="07376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90" name="Google Shape;690;p104"/>
          <p:cNvSpPr txBox="1"/>
          <p:nvPr/>
        </p:nvSpPr>
        <p:spPr>
          <a:xfrm>
            <a:off x="4454450" y="3622450"/>
            <a:ext cx="4425900" cy="9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200">
                <a:solidFill>
                  <a:schemeClr val="accent5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We need to emphasize what can be done </a:t>
            </a:r>
            <a:r>
              <a:rPr i="1" lang="en" sz="2200">
                <a:solidFill>
                  <a:schemeClr val="accent5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right now</a:t>
            </a:r>
            <a:endParaRPr i="1" sz="2200">
              <a:solidFill>
                <a:srgbClr val="07376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91" name="Google Shape;691;p1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82775" y="2483363"/>
            <a:ext cx="1371675" cy="716144"/>
          </a:xfrm>
          <a:prstGeom prst="rect">
            <a:avLst/>
          </a:prstGeom>
          <a:noFill/>
          <a:ln>
            <a:noFill/>
          </a:ln>
        </p:spPr>
      </p:pic>
      <p:pic>
        <p:nvPicPr>
          <p:cNvPr id="692" name="Google Shape;692;p1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82775" y="3622425"/>
            <a:ext cx="1371675" cy="7161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7" name="Google Shape;697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976675"/>
            <a:ext cx="9144000" cy="2000250"/>
          </a:xfrm>
          <a:prstGeom prst="rect">
            <a:avLst/>
          </a:prstGeom>
          <a:noFill/>
          <a:ln>
            <a:noFill/>
          </a:ln>
        </p:spPr>
      </p:pic>
      <p:sp>
        <p:nvSpPr>
          <p:cNvPr id="698" name="Google Shape;698;p105"/>
          <p:cNvSpPr txBox="1"/>
          <p:nvPr/>
        </p:nvSpPr>
        <p:spPr>
          <a:xfrm>
            <a:off x="295375" y="878850"/>
            <a:ext cx="45816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07376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Strolling through the data metrics journey</a:t>
            </a:r>
            <a:endParaRPr sz="2500">
              <a:solidFill>
                <a:srgbClr val="07376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699" name="Google Shape;699;p105"/>
          <p:cNvSpPr txBox="1"/>
          <p:nvPr/>
        </p:nvSpPr>
        <p:spPr>
          <a:xfrm>
            <a:off x="1049571" y="3075294"/>
            <a:ext cx="13383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  <a:t>Making Data Count</a:t>
            </a:r>
            <a:endParaRPr b="1" sz="1600">
              <a:solidFill>
                <a:srgbClr val="07376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7376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00" name="Google Shape;700;p105"/>
          <p:cNvSpPr txBox="1"/>
          <p:nvPr/>
        </p:nvSpPr>
        <p:spPr>
          <a:xfrm>
            <a:off x="3902860" y="3067283"/>
            <a:ext cx="13383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73763"/>
                </a:solidFill>
                <a:latin typeface="Montserrat"/>
                <a:ea typeface="Montserrat"/>
                <a:cs typeface="Montserrat"/>
                <a:sym typeface="Montserrat"/>
              </a:rPr>
              <a:t>This much we know is true…</a:t>
            </a:r>
            <a:endParaRPr b="1" sz="1600">
              <a:solidFill>
                <a:srgbClr val="07376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01" name="Google Shape;701;p105"/>
          <p:cNvSpPr txBox="1"/>
          <p:nvPr/>
        </p:nvSpPr>
        <p:spPr>
          <a:xfrm>
            <a:off x="6756125" y="3076402"/>
            <a:ext cx="1338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  <a:t>Shifting focus</a:t>
            </a:r>
            <a:endParaRPr sz="1200">
              <a:solidFill>
                <a:schemeClr val="accent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02" name="Google Shape;702;p105"/>
          <p:cNvSpPr txBox="1"/>
          <p:nvPr/>
        </p:nvSpPr>
        <p:spPr>
          <a:xfrm>
            <a:off x="5175375" y="3067275"/>
            <a:ext cx="1646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  <a:t>If resources were limitless…</a:t>
            </a:r>
            <a:endParaRPr sz="1200">
              <a:solidFill>
                <a:schemeClr val="accent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03" name="Google Shape;703;p105"/>
          <p:cNvSpPr txBox="1"/>
          <p:nvPr/>
        </p:nvSpPr>
        <p:spPr>
          <a:xfrm>
            <a:off x="2476220" y="3059364"/>
            <a:ext cx="1338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  <a:t>Imagine a world…</a:t>
            </a:r>
            <a:endParaRPr sz="1600">
              <a:solidFill>
                <a:srgbClr val="07376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704" name="Google Shape;704;p105"/>
          <p:cNvSpPr txBox="1"/>
          <p:nvPr/>
        </p:nvSpPr>
        <p:spPr>
          <a:xfrm>
            <a:off x="980585" y="2186850"/>
            <a:ext cx="13383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2015</a:t>
            </a:r>
            <a:endParaRPr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05" name="Google Shape;705;p105"/>
          <p:cNvSpPr txBox="1"/>
          <p:nvPr/>
        </p:nvSpPr>
        <p:spPr>
          <a:xfrm>
            <a:off x="3902860" y="2186850"/>
            <a:ext cx="1338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2021</a:t>
            </a:r>
            <a:endParaRPr b="1" sz="1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06" name="Google Shape;706;p105"/>
          <p:cNvSpPr txBox="1"/>
          <p:nvPr/>
        </p:nvSpPr>
        <p:spPr>
          <a:xfrm>
            <a:off x="6756110" y="2186850"/>
            <a:ext cx="13383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2023</a:t>
            </a:r>
            <a:endParaRPr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07" name="Google Shape;707;p105"/>
          <p:cNvSpPr txBox="1"/>
          <p:nvPr/>
        </p:nvSpPr>
        <p:spPr>
          <a:xfrm>
            <a:off x="2476235" y="2165239"/>
            <a:ext cx="13383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2017-2020</a:t>
            </a:r>
            <a:endParaRPr sz="13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708" name="Google Shape;708;p105"/>
          <p:cNvSpPr txBox="1"/>
          <p:nvPr/>
        </p:nvSpPr>
        <p:spPr>
          <a:xfrm>
            <a:off x="5329483" y="2186858"/>
            <a:ext cx="13383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2022</a:t>
            </a:r>
            <a:endParaRPr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3" name="Google Shape;713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308322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14" name="Google Shape;714;p106"/>
          <p:cNvSpPr txBox="1"/>
          <p:nvPr/>
        </p:nvSpPr>
        <p:spPr>
          <a:xfrm>
            <a:off x="295375" y="878850"/>
            <a:ext cx="2823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073763"/>
                </a:solidFill>
                <a:latin typeface="Montserrat"/>
                <a:ea typeface="Montserrat"/>
                <a:cs typeface="Montserrat"/>
                <a:sym typeface="Montserrat"/>
              </a:rPr>
              <a:t>2021</a:t>
            </a:r>
            <a:endParaRPr b="1" sz="2400">
              <a:solidFill>
                <a:srgbClr val="07376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15" name="Google Shape;715;p106"/>
          <p:cNvSpPr txBox="1"/>
          <p:nvPr/>
        </p:nvSpPr>
        <p:spPr>
          <a:xfrm>
            <a:off x="295375" y="1432950"/>
            <a:ext cx="2557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  <a:t>Make Data Count</a:t>
            </a:r>
            <a:endParaRPr b="1" sz="2000">
              <a:solidFill>
                <a:schemeClr val="accent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16" name="Google Shape;716;p1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35624" y="1554450"/>
            <a:ext cx="5755977" cy="2390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1" name="Google Shape;721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57" y="0"/>
            <a:ext cx="307180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22" name="Google Shape;722;p107"/>
          <p:cNvSpPr txBox="1"/>
          <p:nvPr/>
        </p:nvSpPr>
        <p:spPr>
          <a:xfrm>
            <a:off x="183550" y="890025"/>
            <a:ext cx="28239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And so we learned</a:t>
            </a:r>
            <a:endParaRPr b="1" sz="2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23" name="Google Shape;723;p107"/>
          <p:cNvSpPr txBox="1"/>
          <p:nvPr/>
        </p:nvSpPr>
        <p:spPr>
          <a:xfrm>
            <a:off x="4454450" y="1107875"/>
            <a:ext cx="4244100" cy="14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400">
                <a:solidFill>
                  <a:schemeClr val="accent5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Facts aren’t compelling enough to outweigh lack of patience</a:t>
            </a:r>
            <a:endParaRPr sz="2400">
              <a:solidFill>
                <a:srgbClr val="07376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24" name="Google Shape;724;p10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82775" y="1291525"/>
            <a:ext cx="1371675" cy="716144"/>
          </a:xfrm>
          <a:prstGeom prst="rect">
            <a:avLst/>
          </a:prstGeom>
          <a:noFill/>
          <a:ln>
            <a:noFill/>
          </a:ln>
        </p:spPr>
      </p:pic>
      <p:sp>
        <p:nvSpPr>
          <p:cNvPr id="725" name="Google Shape;725;p107"/>
          <p:cNvSpPr txBox="1"/>
          <p:nvPr/>
        </p:nvSpPr>
        <p:spPr>
          <a:xfrm>
            <a:off x="4454450" y="2776250"/>
            <a:ext cx="4201200" cy="14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400">
                <a:solidFill>
                  <a:schemeClr val="accent5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Web scraping and NLP must be used to expedite data citation</a:t>
            </a:r>
            <a:endParaRPr sz="2400">
              <a:solidFill>
                <a:srgbClr val="07376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26" name="Google Shape;726;p10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82775" y="2897288"/>
            <a:ext cx="1371675" cy="7161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1" name="Google Shape;731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976675"/>
            <a:ext cx="9144000" cy="2000250"/>
          </a:xfrm>
          <a:prstGeom prst="rect">
            <a:avLst/>
          </a:prstGeom>
          <a:noFill/>
          <a:ln>
            <a:noFill/>
          </a:ln>
        </p:spPr>
      </p:pic>
      <p:sp>
        <p:nvSpPr>
          <p:cNvPr id="732" name="Google Shape;732;p108"/>
          <p:cNvSpPr txBox="1"/>
          <p:nvPr/>
        </p:nvSpPr>
        <p:spPr>
          <a:xfrm>
            <a:off x="295375" y="878850"/>
            <a:ext cx="45816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07376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Strolling through the data metrics journey</a:t>
            </a:r>
            <a:endParaRPr sz="2500">
              <a:solidFill>
                <a:srgbClr val="07376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733" name="Google Shape;733;p108"/>
          <p:cNvSpPr txBox="1"/>
          <p:nvPr/>
        </p:nvSpPr>
        <p:spPr>
          <a:xfrm>
            <a:off x="1049571" y="3075294"/>
            <a:ext cx="13383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  <a:t>Making Data Count</a:t>
            </a:r>
            <a:endParaRPr b="1" sz="1600">
              <a:solidFill>
                <a:srgbClr val="07376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7376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34" name="Google Shape;734;p108"/>
          <p:cNvSpPr txBox="1"/>
          <p:nvPr/>
        </p:nvSpPr>
        <p:spPr>
          <a:xfrm>
            <a:off x="3902860" y="3067283"/>
            <a:ext cx="1338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  <a:t>This much we know is true…</a:t>
            </a:r>
            <a:endParaRPr sz="1200">
              <a:solidFill>
                <a:schemeClr val="accent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35" name="Google Shape;735;p108"/>
          <p:cNvSpPr txBox="1"/>
          <p:nvPr/>
        </p:nvSpPr>
        <p:spPr>
          <a:xfrm>
            <a:off x="6756125" y="3076402"/>
            <a:ext cx="1338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  <a:t>Shifting focus</a:t>
            </a:r>
            <a:endParaRPr sz="1200">
              <a:solidFill>
                <a:schemeClr val="accent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36" name="Google Shape;736;p108"/>
          <p:cNvSpPr txBox="1"/>
          <p:nvPr/>
        </p:nvSpPr>
        <p:spPr>
          <a:xfrm>
            <a:off x="5175375" y="3067275"/>
            <a:ext cx="16467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73763"/>
                </a:solidFill>
                <a:latin typeface="Montserrat"/>
                <a:ea typeface="Montserrat"/>
                <a:cs typeface="Montserrat"/>
                <a:sym typeface="Montserrat"/>
              </a:rPr>
              <a:t>If resources were limitless…</a:t>
            </a:r>
            <a:endParaRPr b="1" sz="1600">
              <a:solidFill>
                <a:srgbClr val="07376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37" name="Google Shape;737;p108"/>
          <p:cNvSpPr txBox="1"/>
          <p:nvPr/>
        </p:nvSpPr>
        <p:spPr>
          <a:xfrm>
            <a:off x="2476220" y="3059364"/>
            <a:ext cx="1338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  <a:t>Imagine a world…</a:t>
            </a:r>
            <a:endParaRPr sz="1600">
              <a:solidFill>
                <a:srgbClr val="07376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738" name="Google Shape;738;p108"/>
          <p:cNvSpPr txBox="1"/>
          <p:nvPr/>
        </p:nvSpPr>
        <p:spPr>
          <a:xfrm>
            <a:off x="980585" y="2186850"/>
            <a:ext cx="13383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2015</a:t>
            </a:r>
            <a:endParaRPr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39" name="Google Shape;739;p108"/>
          <p:cNvSpPr txBox="1"/>
          <p:nvPr/>
        </p:nvSpPr>
        <p:spPr>
          <a:xfrm>
            <a:off x="3902860" y="2186850"/>
            <a:ext cx="13383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2021</a:t>
            </a:r>
            <a:endParaRPr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40" name="Google Shape;740;p108"/>
          <p:cNvSpPr txBox="1"/>
          <p:nvPr/>
        </p:nvSpPr>
        <p:spPr>
          <a:xfrm>
            <a:off x="6756110" y="2186850"/>
            <a:ext cx="13383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2023</a:t>
            </a:r>
            <a:endParaRPr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41" name="Google Shape;741;p108"/>
          <p:cNvSpPr txBox="1"/>
          <p:nvPr/>
        </p:nvSpPr>
        <p:spPr>
          <a:xfrm>
            <a:off x="2476235" y="2165239"/>
            <a:ext cx="13383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2017-2020</a:t>
            </a:r>
            <a:endParaRPr sz="13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742" name="Google Shape;742;p108"/>
          <p:cNvSpPr txBox="1"/>
          <p:nvPr/>
        </p:nvSpPr>
        <p:spPr>
          <a:xfrm>
            <a:off x="5329483" y="2186858"/>
            <a:ext cx="1338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2022</a:t>
            </a:r>
            <a:endParaRPr b="1" sz="1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7" name="Google Shape;747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308322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48" name="Google Shape;748;p109"/>
          <p:cNvSpPr txBox="1"/>
          <p:nvPr/>
        </p:nvSpPr>
        <p:spPr>
          <a:xfrm>
            <a:off x="295375" y="878850"/>
            <a:ext cx="2823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073763"/>
                </a:solidFill>
                <a:latin typeface="Montserrat"/>
                <a:ea typeface="Montserrat"/>
                <a:cs typeface="Montserrat"/>
                <a:sym typeface="Montserrat"/>
              </a:rPr>
              <a:t>2022</a:t>
            </a:r>
            <a:endParaRPr b="1" sz="2400">
              <a:solidFill>
                <a:srgbClr val="07376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49" name="Google Shape;749;p10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989680"/>
            <a:ext cx="9144000" cy="14630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4" name="Google Shape;754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57" y="0"/>
            <a:ext cx="307180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55" name="Google Shape;755;p110"/>
          <p:cNvSpPr txBox="1"/>
          <p:nvPr/>
        </p:nvSpPr>
        <p:spPr>
          <a:xfrm>
            <a:off x="183550" y="890025"/>
            <a:ext cx="28239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And so we learned</a:t>
            </a:r>
            <a:endParaRPr b="1" sz="2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56" name="Google Shape;756;p110"/>
          <p:cNvSpPr txBox="1"/>
          <p:nvPr/>
        </p:nvSpPr>
        <p:spPr>
          <a:xfrm>
            <a:off x="4454450" y="1038550"/>
            <a:ext cx="3071700" cy="352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400">
                <a:solidFill>
                  <a:schemeClr val="accent5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The corpus has to be used by diverse stakeholders, be broadly understood, and serve as a trusted source across all interested sectors</a:t>
            </a:r>
            <a:endParaRPr sz="2400">
              <a:solidFill>
                <a:srgbClr val="07376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57" name="Google Shape;757;p1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82775" y="2100825"/>
            <a:ext cx="1371675" cy="7161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2" name="Google Shape;762;p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976675"/>
            <a:ext cx="9144000" cy="2000250"/>
          </a:xfrm>
          <a:prstGeom prst="rect">
            <a:avLst/>
          </a:prstGeom>
          <a:noFill/>
          <a:ln>
            <a:noFill/>
          </a:ln>
        </p:spPr>
      </p:pic>
      <p:sp>
        <p:nvSpPr>
          <p:cNvPr id="763" name="Google Shape;763;p111"/>
          <p:cNvSpPr txBox="1"/>
          <p:nvPr/>
        </p:nvSpPr>
        <p:spPr>
          <a:xfrm>
            <a:off x="295375" y="878850"/>
            <a:ext cx="45816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07376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Strolling through the data metrics journey</a:t>
            </a:r>
            <a:endParaRPr sz="2500">
              <a:solidFill>
                <a:srgbClr val="07376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764" name="Google Shape;764;p111"/>
          <p:cNvSpPr txBox="1"/>
          <p:nvPr/>
        </p:nvSpPr>
        <p:spPr>
          <a:xfrm>
            <a:off x="1049571" y="3075294"/>
            <a:ext cx="13383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  <a:t>Making Data Count</a:t>
            </a:r>
            <a:endParaRPr b="1" sz="1600">
              <a:solidFill>
                <a:srgbClr val="07376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7376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65" name="Google Shape;765;p111"/>
          <p:cNvSpPr txBox="1"/>
          <p:nvPr/>
        </p:nvSpPr>
        <p:spPr>
          <a:xfrm>
            <a:off x="3902860" y="3067283"/>
            <a:ext cx="1338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  <a:t>This much we know is true…</a:t>
            </a:r>
            <a:endParaRPr sz="1200">
              <a:solidFill>
                <a:schemeClr val="accent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66" name="Google Shape;766;p111"/>
          <p:cNvSpPr txBox="1"/>
          <p:nvPr/>
        </p:nvSpPr>
        <p:spPr>
          <a:xfrm>
            <a:off x="6756125" y="3076402"/>
            <a:ext cx="13383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73763"/>
                </a:solidFill>
                <a:latin typeface="Montserrat"/>
                <a:ea typeface="Montserrat"/>
                <a:cs typeface="Montserrat"/>
                <a:sym typeface="Montserrat"/>
              </a:rPr>
              <a:t>Shifting focus</a:t>
            </a:r>
            <a:endParaRPr b="1" sz="1600">
              <a:solidFill>
                <a:srgbClr val="07376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67" name="Google Shape;767;p111"/>
          <p:cNvSpPr txBox="1"/>
          <p:nvPr/>
        </p:nvSpPr>
        <p:spPr>
          <a:xfrm>
            <a:off x="5175375" y="3067275"/>
            <a:ext cx="1646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  <a:t>If resources were limitless…</a:t>
            </a:r>
            <a:endParaRPr sz="1200">
              <a:solidFill>
                <a:schemeClr val="accent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68" name="Google Shape;768;p111"/>
          <p:cNvSpPr txBox="1"/>
          <p:nvPr/>
        </p:nvSpPr>
        <p:spPr>
          <a:xfrm>
            <a:off x="2476220" y="3059364"/>
            <a:ext cx="1338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  <a:t>Imagine a world…</a:t>
            </a:r>
            <a:endParaRPr sz="1600">
              <a:solidFill>
                <a:srgbClr val="07376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769" name="Google Shape;769;p111"/>
          <p:cNvSpPr txBox="1"/>
          <p:nvPr/>
        </p:nvSpPr>
        <p:spPr>
          <a:xfrm>
            <a:off x="980585" y="2186850"/>
            <a:ext cx="13383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2015</a:t>
            </a:r>
            <a:endParaRPr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70" name="Google Shape;770;p111"/>
          <p:cNvSpPr txBox="1"/>
          <p:nvPr/>
        </p:nvSpPr>
        <p:spPr>
          <a:xfrm>
            <a:off x="3902860" y="2186850"/>
            <a:ext cx="13383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2021</a:t>
            </a:r>
            <a:endParaRPr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71" name="Google Shape;771;p111"/>
          <p:cNvSpPr txBox="1"/>
          <p:nvPr/>
        </p:nvSpPr>
        <p:spPr>
          <a:xfrm>
            <a:off x="6756110" y="2186850"/>
            <a:ext cx="1338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2023</a:t>
            </a:r>
            <a:endParaRPr b="1" sz="1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72" name="Google Shape;772;p111"/>
          <p:cNvSpPr txBox="1"/>
          <p:nvPr/>
        </p:nvSpPr>
        <p:spPr>
          <a:xfrm>
            <a:off x="2476235" y="2165239"/>
            <a:ext cx="13383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2017-2020</a:t>
            </a:r>
            <a:endParaRPr sz="13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773" name="Google Shape;773;p111"/>
          <p:cNvSpPr txBox="1"/>
          <p:nvPr/>
        </p:nvSpPr>
        <p:spPr>
          <a:xfrm>
            <a:off x="5329483" y="2186858"/>
            <a:ext cx="13383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2022</a:t>
            </a:r>
            <a:endParaRPr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p112"/>
          <p:cNvSpPr txBox="1"/>
          <p:nvPr/>
        </p:nvSpPr>
        <p:spPr>
          <a:xfrm>
            <a:off x="295375" y="878850"/>
            <a:ext cx="53067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073763"/>
                </a:solidFill>
                <a:latin typeface="Montserrat"/>
                <a:ea typeface="Montserrat"/>
                <a:cs typeface="Montserrat"/>
                <a:sym typeface="Montserrat"/>
              </a:rPr>
              <a:t>Looking at Open Data Metrics Through a Different Lens</a:t>
            </a:r>
            <a:endParaRPr b="1" sz="2500">
              <a:solidFill>
                <a:srgbClr val="07376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79" name="Google Shape;779;p112"/>
          <p:cNvSpPr txBox="1"/>
          <p:nvPr/>
        </p:nvSpPr>
        <p:spPr>
          <a:xfrm>
            <a:off x="980585" y="2186850"/>
            <a:ext cx="13383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Step 1</a:t>
            </a:r>
            <a:endParaRPr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80" name="Google Shape;780;p112"/>
          <p:cNvSpPr txBox="1"/>
          <p:nvPr/>
        </p:nvSpPr>
        <p:spPr>
          <a:xfrm>
            <a:off x="3902860" y="2186850"/>
            <a:ext cx="13383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Step 3</a:t>
            </a:r>
            <a:endParaRPr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81" name="Google Shape;781;p112"/>
          <p:cNvSpPr txBox="1"/>
          <p:nvPr/>
        </p:nvSpPr>
        <p:spPr>
          <a:xfrm>
            <a:off x="6756110" y="2186850"/>
            <a:ext cx="13383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Step 5</a:t>
            </a:r>
            <a:endParaRPr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82" name="Google Shape;782;p112"/>
          <p:cNvSpPr txBox="1"/>
          <p:nvPr/>
        </p:nvSpPr>
        <p:spPr>
          <a:xfrm>
            <a:off x="2476235" y="2165239"/>
            <a:ext cx="1338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Step 2</a:t>
            </a:r>
            <a:endParaRPr sz="16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783" name="Google Shape;783;p112"/>
          <p:cNvSpPr txBox="1"/>
          <p:nvPr/>
        </p:nvSpPr>
        <p:spPr>
          <a:xfrm>
            <a:off x="5329483" y="2186858"/>
            <a:ext cx="13383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Step 4</a:t>
            </a:r>
            <a:endParaRPr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84" name="Google Shape;784;p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4016" y="1770575"/>
            <a:ext cx="5015972" cy="315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9" name="Google Shape;789;p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308322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90" name="Google Shape;790;p113"/>
          <p:cNvSpPr txBox="1"/>
          <p:nvPr/>
        </p:nvSpPr>
        <p:spPr>
          <a:xfrm>
            <a:off x="295375" y="878850"/>
            <a:ext cx="28239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073763"/>
                </a:solidFill>
                <a:latin typeface="Montserrat"/>
                <a:ea typeface="Montserrat"/>
                <a:cs typeface="Montserrat"/>
                <a:sym typeface="Montserrat"/>
              </a:rPr>
              <a:t>The importance of building trust</a:t>
            </a:r>
            <a:endParaRPr b="1" sz="2400">
              <a:solidFill>
                <a:srgbClr val="07376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91" name="Google Shape;791;p1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84687" y="1527725"/>
            <a:ext cx="925626" cy="925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92" name="Google Shape;792;p1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18713" y="1239467"/>
            <a:ext cx="925626" cy="925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93" name="Google Shape;793;p1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68037" y="1560350"/>
            <a:ext cx="925626" cy="925626"/>
          </a:xfrm>
          <a:prstGeom prst="rect">
            <a:avLst/>
          </a:prstGeom>
          <a:noFill/>
          <a:ln>
            <a:noFill/>
          </a:ln>
        </p:spPr>
      </p:pic>
      <p:sp>
        <p:nvSpPr>
          <p:cNvPr id="794" name="Google Shape;794;p113"/>
          <p:cNvSpPr txBox="1"/>
          <p:nvPr/>
        </p:nvSpPr>
        <p:spPr>
          <a:xfrm>
            <a:off x="4688188" y="1000363"/>
            <a:ext cx="136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  <a:t>Transparent</a:t>
            </a:r>
            <a:endParaRPr b="1">
              <a:solidFill>
                <a:schemeClr val="accent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95" name="Google Shape;795;p113"/>
          <p:cNvSpPr txBox="1"/>
          <p:nvPr/>
        </p:nvSpPr>
        <p:spPr>
          <a:xfrm>
            <a:off x="5895700" y="1000375"/>
            <a:ext cx="113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  <a:t>Auditable</a:t>
            </a:r>
            <a:endParaRPr b="1">
              <a:solidFill>
                <a:schemeClr val="accent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96" name="Google Shape;796;p113"/>
          <p:cNvSpPr txBox="1"/>
          <p:nvPr/>
        </p:nvSpPr>
        <p:spPr>
          <a:xfrm>
            <a:off x="6935300" y="1000375"/>
            <a:ext cx="1659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  <a:t>Contextualized</a:t>
            </a:r>
            <a:endParaRPr b="1">
              <a:solidFill>
                <a:schemeClr val="accent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97" name="Google Shape;797;p113"/>
          <p:cNvSpPr/>
          <p:nvPr/>
        </p:nvSpPr>
        <p:spPr>
          <a:xfrm>
            <a:off x="4005675" y="2152275"/>
            <a:ext cx="4022400" cy="1358700"/>
          </a:xfrm>
          <a:prstGeom prst="ellipse">
            <a:avLst/>
          </a:prstGeom>
          <a:noFill/>
          <a:ln cap="flat" cmpd="sng" w="9525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73763"/>
                </a:solidFill>
                <a:latin typeface="Montserrat"/>
                <a:ea typeface="Montserrat"/>
                <a:cs typeface="Montserrat"/>
                <a:sym typeface="Montserrat"/>
              </a:rPr>
              <a:t>Open Data Metrics</a:t>
            </a:r>
            <a:endParaRPr b="1">
              <a:solidFill>
                <a:srgbClr val="07376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8" name="Google Shape;798;p113"/>
          <p:cNvSpPr/>
          <p:nvPr/>
        </p:nvSpPr>
        <p:spPr>
          <a:xfrm>
            <a:off x="4427775" y="4051725"/>
            <a:ext cx="3178200" cy="533700"/>
          </a:xfrm>
          <a:prstGeom prst="rect">
            <a:avLst/>
          </a:prstGeom>
          <a:noFill/>
          <a:ln cap="flat" cmpd="sng" w="9525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73763"/>
                </a:solidFill>
                <a:latin typeface="Montserrat"/>
                <a:ea typeface="Montserrat"/>
                <a:cs typeface="Montserrat"/>
                <a:sym typeface="Montserrat"/>
              </a:rPr>
              <a:t>Metrics Source Data</a:t>
            </a:r>
            <a:endParaRPr b="1">
              <a:solidFill>
                <a:srgbClr val="07376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073763"/>
                </a:solidFill>
                <a:latin typeface="Montserrat"/>
                <a:ea typeface="Montserrat"/>
                <a:cs typeface="Montserrat"/>
                <a:sym typeface="Montserrat"/>
              </a:rPr>
              <a:t>e.g., usage, citations, etc.</a:t>
            </a:r>
            <a:endParaRPr i="1">
              <a:solidFill>
                <a:srgbClr val="07376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99" name="Google Shape;799;p1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44187" y="2859537"/>
            <a:ext cx="1081726" cy="1081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00" name="Google Shape;800;p1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67850" y="2859537"/>
            <a:ext cx="1081726" cy="1081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01" name="Google Shape;801;p1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67363" y="2832950"/>
            <a:ext cx="1134900" cy="1134900"/>
          </a:xfrm>
          <a:prstGeom prst="rect">
            <a:avLst/>
          </a:prstGeom>
          <a:noFill/>
          <a:ln>
            <a:noFill/>
          </a:ln>
        </p:spPr>
      </p:pic>
      <p:sp>
        <p:nvSpPr>
          <p:cNvPr id="802" name="Google Shape;802;p113"/>
          <p:cNvSpPr txBox="1"/>
          <p:nvPr/>
        </p:nvSpPr>
        <p:spPr>
          <a:xfrm>
            <a:off x="3630325" y="1000375"/>
            <a:ext cx="113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  <a:t>Complete</a:t>
            </a:r>
            <a:endParaRPr b="1">
              <a:solidFill>
                <a:schemeClr val="accent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03" name="Google Shape;803;p11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990617" y="1646137"/>
            <a:ext cx="827676" cy="827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04" name="Google Shape;804;p11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488403" y="1210251"/>
            <a:ext cx="861299" cy="861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05" name="Google Shape;805;p11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219025" y="1527725"/>
            <a:ext cx="925650" cy="925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6" name="Google Shape;806;p1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74335" y="1178088"/>
            <a:ext cx="925626" cy="9256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07" name="Google Shape;807;p113"/>
          <p:cNvCxnSpPr/>
          <p:nvPr/>
        </p:nvCxnSpPr>
        <p:spPr>
          <a:xfrm rot="10800000">
            <a:off x="5008975" y="3617100"/>
            <a:ext cx="600" cy="328500"/>
          </a:xfrm>
          <a:prstGeom prst="straightConnector1">
            <a:avLst/>
          </a:prstGeom>
          <a:noFill/>
          <a:ln cap="flat" cmpd="sng" w="9525">
            <a:solidFill>
              <a:srgbClr val="07376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08" name="Google Shape;808;p113"/>
          <p:cNvCxnSpPr/>
          <p:nvPr/>
        </p:nvCxnSpPr>
        <p:spPr>
          <a:xfrm rot="10800000">
            <a:off x="5984762" y="3617100"/>
            <a:ext cx="600" cy="328500"/>
          </a:xfrm>
          <a:prstGeom prst="straightConnector1">
            <a:avLst/>
          </a:prstGeom>
          <a:noFill/>
          <a:ln cap="flat" cmpd="sng" w="9525">
            <a:solidFill>
              <a:srgbClr val="07376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09" name="Google Shape;809;p113"/>
          <p:cNvCxnSpPr/>
          <p:nvPr/>
        </p:nvCxnSpPr>
        <p:spPr>
          <a:xfrm rot="10800000">
            <a:off x="6935312" y="3617100"/>
            <a:ext cx="600" cy="328500"/>
          </a:xfrm>
          <a:prstGeom prst="straightConnector1">
            <a:avLst/>
          </a:prstGeom>
          <a:noFill/>
          <a:ln cap="flat" cmpd="sng" w="9525">
            <a:solidFill>
              <a:srgbClr val="07376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10" name="Google Shape;810;p113"/>
          <p:cNvSpPr/>
          <p:nvPr/>
        </p:nvSpPr>
        <p:spPr>
          <a:xfrm>
            <a:off x="3630325" y="1400575"/>
            <a:ext cx="5116500" cy="3457500"/>
          </a:xfrm>
          <a:prstGeom prst="rect">
            <a:avLst/>
          </a:prstGeom>
          <a:noFill/>
          <a:ln cap="flat" cmpd="sng" w="9525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87"/>
          <p:cNvSpPr/>
          <p:nvPr/>
        </p:nvSpPr>
        <p:spPr>
          <a:xfrm>
            <a:off x="1200" y="4643975"/>
            <a:ext cx="9144000" cy="499500"/>
          </a:xfrm>
          <a:prstGeom prst="rect">
            <a:avLst/>
          </a:prstGeom>
          <a:solidFill>
            <a:srgbClr val="BC2DB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04" name="Google Shape;504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68050" y="143622"/>
            <a:ext cx="1450726" cy="676226"/>
          </a:xfrm>
          <a:prstGeom prst="rect">
            <a:avLst/>
          </a:prstGeom>
          <a:noFill/>
          <a:ln>
            <a:noFill/>
          </a:ln>
        </p:spPr>
      </p:pic>
      <p:sp>
        <p:nvSpPr>
          <p:cNvPr id="505" name="Google Shape;505;p87"/>
          <p:cNvSpPr txBox="1"/>
          <p:nvPr/>
        </p:nvSpPr>
        <p:spPr>
          <a:xfrm>
            <a:off x="306425" y="318700"/>
            <a:ext cx="8308500" cy="26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121271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Montserrat"/>
                <a:ea typeface="Montserrat"/>
                <a:cs typeface="Montserrat"/>
                <a:sym typeface="Montserrat"/>
              </a:rPr>
              <a:t>Understanding the value of data sharing</a:t>
            </a:r>
            <a:endParaRPr b="1" sz="2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149846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To nurture and incentivize data sharing we need to assign value to it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How is shared data used? By whom &amp; for what purposes?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What is the impact of open data, for policy making, scientific discovery and societal benefit? 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What is the return on investment on open data?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06" name="Google Shape;506;p87"/>
          <p:cNvSpPr txBox="1"/>
          <p:nvPr/>
        </p:nvSpPr>
        <p:spPr>
          <a:xfrm>
            <a:off x="668075" y="3122175"/>
            <a:ext cx="7585200" cy="780000"/>
          </a:xfrm>
          <a:prstGeom prst="rect">
            <a:avLst/>
          </a:prstGeom>
          <a:solidFill>
            <a:srgbClr val="002744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Understanding the investment, reach, and impact of open data requires transparent and responsible data metrics. </a:t>
            </a:r>
            <a:endParaRPr b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5" name="Google Shape;815;p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308322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16" name="Google Shape;816;p114"/>
          <p:cNvSpPr txBox="1"/>
          <p:nvPr/>
        </p:nvSpPr>
        <p:spPr>
          <a:xfrm>
            <a:off x="139500" y="915125"/>
            <a:ext cx="3402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073763"/>
                </a:solidFill>
                <a:latin typeface="Montserrat"/>
                <a:ea typeface="Montserrat"/>
                <a:cs typeface="Montserrat"/>
                <a:sym typeface="Montserrat"/>
              </a:rPr>
              <a:t>In So Many Ways</a:t>
            </a:r>
            <a:endParaRPr b="1" sz="2400">
              <a:solidFill>
                <a:srgbClr val="07376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17" name="Google Shape;817;p114"/>
          <p:cNvSpPr txBox="1"/>
          <p:nvPr/>
        </p:nvSpPr>
        <p:spPr>
          <a:xfrm>
            <a:off x="129663" y="1469225"/>
            <a:ext cx="28239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  <a:t>We are where we want to be</a:t>
            </a:r>
            <a:endParaRPr b="1" sz="2000">
              <a:solidFill>
                <a:schemeClr val="accent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18" name="Google Shape;818;p1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42091" y="3229654"/>
            <a:ext cx="5474907" cy="4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9" name="Google Shape;819;p1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90900" y="2012776"/>
            <a:ext cx="3148074" cy="962032"/>
          </a:xfrm>
          <a:prstGeom prst="rect">
            <a:avLst/>
          </a:prstGeom>
          <a:noFill/>
          <a:ln>
            <a:noFill/>
          </a:ln>
        </p:spPr>
      </p:pic>
      <p:pic>
        <p:nvPicPr>
          <p:cNvPr id="820" name="Google Shape;820;p1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91375" y="2508875"/>
            <a:ext cx="2224025" cy="465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1" name="Google Shape;821;p1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846650" y="1930400"/>
            <a:ext cx="1870540" cy="465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2" name="Google Shape;822;p1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263900" y="1119104"/>
            <a:ext cx="3759165" cy="81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3" name="Google Shape;823;p11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169500" y="1187450"/>
            <a:ext cx="2547712" cy="281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8" name="Google Shape;828;p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308322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29" name="Google Shape;829;p115"/>
          <p:cNvSpPr txBox="1"/>
          <p:nvPr/>
        </p:nvSpPr>
        <p:spPr>
          <a:xfrm>
            <a:off x="156125" y="878850"/>
            <a:ext cx="2927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073763"/>
                </a:solidFill>
                <a:latin typeface="Montserrat"/>
                <a:ea typeface="Montserrat"/>
                <a:cs typeface="Montserrat"/>
                <a:sym typeface="Montserrat"/>
              </a:rPr>
              <a:t>In So Many Ways</a:t>
            </a:r>
            <a:endParaRPr b="1" sz="2400">
              <a:solidFill>
                <a:srgbClr val="07376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30" name="Google Shape;830;p1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22400" y="129550"/>
            <a:ext cx="2699200" cy="2699200"/>
          </a:xfrm>
          <a:prstGeom prst="rect">
            <a:avLst/>
          </a:prstGeom>
          <a:noFill/>
          <a:ln>
            <a:noFill/>
          </a:ln>
        </p:spPr>
      </p:pic>
      <p:sp>
        <p:nvSpPr>
          <p:cNvPr id="831" name="Google Shape;831;p115"/>
          <p:cNvSpPr txBox="1"/>
          <p:nvPr/>
        </p:nvSpPr>
        <p:spPr>
          <a:xfrm>
            <a:off x="3752425" y="1490325"/>
            <a:ext cx="14247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  <a:t>Data Availability Statements</a:t>
            </a:r>
            <a:endParaRPr b="1">
              <a:solidFill>
                <a:schemeClr val="dk1"/>
              </a:solidFill>
            </a:endParaRPr>
          </a:p>
        </p:txBody>
      </p:sp>
      <p:pic>
        <p:nvPicPr>
          <p:cNvPr id="832" name="Google Shape;832;p1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48425" y="1154125"/>
            <a:ext cx="2699200" cy="269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3" name="Google Shape;833;p1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40925" y="2444300"/>
            <a:ext cx="2699200" cy="2699200"/>
          </a:xfrm>
          <a:prstGeom prst="rect">
            <a:avLst/>
          </a:prstGeom>
          <a:noFill/>
          <a:ln>
            <a:noFill/>
          </a:ln>
        </p:spPr>
      </p:pic>
      <p:sp>
        <p:nvSpPr>
          <p:cNvPr id="834" name="Google Shape;834;p115"/>
          <p:cNvSpPr txBox="1"/>
          <p:nvPr/>
        </p:nvSpPr>
        <p:spPr>
          <a:xfrm>
            <a:off x="4496900" y="3778400"/>
            <a:ext cx="14247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  <a:t>“The need for open data”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835" name="Google Shape;835;p115"/>
          <p:cNvSpPr txBox="1"/>
          <p:nvPr/>
        </p:nvSpPr>
        <p:spPr>
          <a:xfrm>
            <a:off x="6751975" y="2521925"/>
            <a:ext cx="1424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  <a:t>Overhyping incentives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836" name="Google Shape;836;p115"/>
          <p:cNvSpPr txBox="1"/>
          <p:nvPr/>
        </p:nvSpPr>
        <p:spPr>
          <a:xfrm>
            <a:off x="129663" y="1505775"/>
            <a:ext cx="28239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  <a:t>We are NOT where we should be</a:t>
            </a:r>
            <a:endParaRPr b="1" sz="2000">
              <a:solidFill>
                <a:schemeClr val="accent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0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1" name="Google Shape;841;p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308322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42" name="Google Shape;842;p116"/>
          <p:cNvSpPr txBox="1"/>
          <p:nvPr/>
        </p:nvSpPr>
        <p:spPr>
          <a:xfrm>
            <a:off x="295375" y="878850"/>
            <a:ext cx="2823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073763"/>
                </a:solidFill>
                <a:latin typeface="Montserrat"/>
                <a:ea typeface="Montserrat"/>
                <a:cs typeface="Montserrat"/>
                <a:sym typeface="Montserrat"/>
              </a:rPr>
              <a:t>2023</a:t>
            </a:r>
            <a:endParaRPr b="1" sz="2400">
              <a:solidFill>
                <a:srgbClr val="07376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43" name="Google Shape;843;p116"/>
          <p:cNvSpPr txBox="1"/>
          <p:nvPr/>
        </p:nvSpPr>
        <p:spPr>
          <a:xfrm>
            <a:off x="324175" y="1779550"/>
            <a:ext cx="2557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  <a:t>Everyone else</a:t>
            </a:r>
            <a:endParaRPr>
              <a:solidFill>
                <a:schemeClr val="accent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44" name="Google Shape;844;p1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850781"/>
            <a:ext cx="9143999" cy="14419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9" name="Google Shape;849;p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308322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50" name="Google Shape;850;p117"/>
          <p:cNvSpPr txBox="1"/>
          <p:nvPr/>
        </p:nvSpPr>
        <p:spPr>
          <a:xfrm>
            <a:off x="158400" y="878850"/>
            <a:ext cx="31026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073763"/>
                </a:solidFill>
                <a:latin typeface="Montserrat"/>
                <a:ea typeface="Montserrat"/>
                <a:cs typeface="Montserrat"/>
                <a:sym typeface="Montserrat"/>
              </a:rPr>
              <a:t>It’s time for a </a:t>
            </a:r>
            <a:endParaRPr b="1" sz="2400">
              <a:solidFill>
                <a:srgbClr val="07376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073763"/>
                </a:solidFill>
                <a:latin typeface="Montserrat"/>
                <a:ea typeface="Montserrat"/>
                <a:cs typeface="Montserrat"/>
                <a:sym typeface="Montserrat"/>
              </a:rPr>
              <a:t>new conversation</a:t>
            </a:r>
            <a:endParaRPr b="1" sz="2400">
              <a:solidFill>
                <a:srgbClr val="07376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51" name="Google Shape;851;p1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04200" y="1310213"/>
            <a:ext cx="5068025" cy="2848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5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6" name="Google Shape;856;p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57" y="0"/>
            <a:ext cx="307180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57" name="Google Shape;857;p118"/>
          <p:cNvSpPr txBox="1"/>
          <p:nvPr/>
        </p:nvSpPr>
        <p:spPr>
          <a:xfrm>
            <a:off x="0" y="890025"/>
            <a:ext cx="34077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Prioritizing Open Data Metrics</a:t>
            </a:r>
            <a:endParaRPr b="1" sz="2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58" name="Google Shape;858;p118"/>
          <p:cNvSpPr txBox="1"/>
          <p:nvPr/>
        </p:nvSpPr>
        <p:spPr>
          <a:xfrm>
            <a:off x="3213000" y="1583025"/>
            <a:ext cx="59310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  <a:t>Data metrics </a:t>
            </a:r>
            <a:r>
              <a:rPr lang="en" sz="1800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  <a:t>are the</a:t>
            </a:r>
            <a:r>
              <a:rPr b="1" lang="en" sz="1800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  <a:t> priority</a:t>
            </a:r>
            <a:r>
              <a:rPr lang="en" sz="1800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  <a:t> for </a:t>
            </a:r>
            <a:r>
              <a:rPr b="1" lang="en" sz="1800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  <a:t>infrastructure, funding, policy, </a:t>
            </a:r>
            <a:r>
              <a:rPr lang="en" sz="1800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  <a:t>discussion, across our spaces. </a:t>
            </a:r>
            <a:r>
              <a:rPr b="1" lang="en" sz="1800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  <a:t>We need evidence-based ways to evaluate how effective </a:t>
            </a:r>
            <a:r>
              <a:rPr lang="en" sz="1800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  <a:t>our investments in open data have been, </a:t>
            </a:r>
            <a:r>
              <a:rPr b="1" lang="en" sz="1800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  <a:t>what data should be opened up</a:t>
            </a:r>
            <a:r>
              <a:rPr lang="en" sz="1800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  <a:t>, and indicators to</a:t>
            </a:r>
            <a:r>
              <a:rPr b="1" lang="en" sz="1800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  <a:t> reward researchers and administrators for data reuse</a:t>
            </a:r>
            <a:endParaRPr b="1" sz="1800">
              <a:solidFill>
                <a:schemeClr val="accent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2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3" name="Google Shape;863;p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308322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64" name="Google Shape;864;p119"/>
          <p:cNvSpPr txBox="1"/>
          <p:nvPr/>
        </p:nvSpPr>
        <p:spPr>
          <a:xfrm>
            <a:off x="295375" y="878850"/>
            <a:ext cx="28239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073763"/>
                </a:solidFill>
                <a:latin typeface="Montserrat"/>
                <a:ea typeface="Montserrat"/>
                <a:cs typeface="Montserrat"/>
                <a:sym typeface="Montserrat"/>
              </a:rPr>
              <a:t>We Made it to the Summit</a:t>
            </a:r>
            <a:endParaRPr b="1" sz="2400">
              <a:solidFill>
                <a:srgbClr val="07376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65" name="Google Shape;865;p119"/>
          <p:cNvSpPr txBox="1"/>
          <p:nvPr/>
        </p:nvSpPr>
        <p:spPr>
          <a:xfrm>
            <a:off x="3313475" y="2132275"/>
            <a:ext cx="19713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  <a:t>Use shared infrastructure 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866" name="Google Shape;866;p119"/>
          <p:cNvSpPr txBox="1"/>
          <p:nvPr/>
        </p:nvSpPr>
        <p:spPr>
          <a:xfrm>
            <a:off x="3328313" y="878850"/>
            <a:ext cx="19416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  <a:t>Embrace evidence &amp; </a:t>
            </a:r>
            <a:r>
              <a:rPr lang="en" sz="2000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  <a:t>bibliometrics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867" name="Google Shape;867;p119"/>
          <p:cNvSpPr txBox="1"/>
          <p:nvPr/>
        </p:nvSpPr>
        <p:spPr>
          <a:xfrm>
            <a:off x="3313475" y="3077900"/>
            <a:ext cx="22014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  <a:t>Invoke principles through all components of data metrics</a:t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868" name="Google Shape;868;p1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15026" y="929938"/>
            <a:ext cx="3283625" cy="3283625"/>
          </a:xfrm>
          <a:prstGeom prst="rect">
            <a:avLst/>
          </a:prstGeom>
          <a:noFill/>
          <a:ln>
            <a:noFill/>
          </a:ln>
        </p:spPr>
      </p:pic>
      <p:sp>
        <p:nvSpPr>
          <p:cNvPr id="869" name="Google Shape;869;p119"/>
          <p:cNvSpPr txBox="1"/>
          <p:nvPr/>
        </p:nvSpPr>
        <p:spPr>
          <a:xfrm>
            <a:off x="324175" y="1779550"/>
            <a:ext cx="2557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  <a:t>Let’s commit to…</a:t>
            </a:r>
            <a:endParaRPr b="1" sz="2000">
              <a:solidFill>
                <a:schemeClr val="accent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3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p120"/>
          <p:cNvSpPr txBox="1"/>
          <p:nvPr/>
        </p:nvSpPr>
        <p:spPr>
          <a:xfrm>
            <a:off x="35400" y="625325"/>
            <a:ext cx="5698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5" name="Google Shape;875;p120"/>
          <p:cNvSpPr txBox="1"/>
          <p:nvPr/>
        </p:nvSpPr>
        <p:spPr>
          <a:xfrm>
            <a:off x="410800" y="197800"/>
            <a:ext cx="2016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6" name="Google Shape;876;p120"/>
          <p:cNvSpPr txBox="1"/>
          <p:nvPr/>
        </p:nvSpPr>
        <p:spPr>
          <a:xfrm>
            <a:off x="381000" y="214275"/>
            <a:ext cx="1985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  <a:t>Sept 12 2023</a:t>
            </a:r>
            <a:endParaRPr sz="1000">
              <a:solidFill>
                <a:schemeClr val="accent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77" name="Google Shape;877;p120"/>
          <p:cNvSpPr txBox="1"/>
          <p:nvPr/>
        </p:nvSpPr>
        <p:spPr>
          <a:xfrm>
            <a:off x="372625" y="549125"/>
            <a:ext cx="64146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073763"/>
                </a:solidFill>
                <a:latin typeface="Montserrat"/>
                <a:ea typeface="Montserrat"/>
                <a:cs typeface="Montserrat"/>
                <a:sym typeface="Montserrat"/>
              </a:rPr>
              <a:t>Questions?</a:t>
            </a:r>
            <a:endParaRPr b="1" sz="2500">
              <a:solidFill>
                <a:srgbClr val="07376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78" name="Google Shape;878;p120"/>
          <p:cNvSpPr txBox="1"/>
          <p:nvPr/>
        </p:nvSpPr>
        <p:spPr>
          <a:xfrm>
            <a:off x="372615" y="1314248"/>
            <a:ext cx="51957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daniella.lowenberg@ucop.edu</a:t>
            </a:r>
            <a:br>
              <a:rPr b="1" lang="en" sz="1800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1" lang="en" sz="1800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  <a:t>@danilowenberg</a:t>
            </a:r>
            <a:endParaRPr b="1" sz="1800">
              <a:solidFill>
                <a:schemeClr val="accent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2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p121"/>
          <p:cNvSpPr/>
          <p:nvPr/>
        </p:nvSpPr>
        <p:spPr>
          <a:xfrm>
            <a:off x="1200" y="4643975"/>
            <a:ext cx="9144000" cy="499500"/>
          </a:xfrm>
          <a:prstGeom prst="rect">
            <a:avLst/>
          </a:prstGeom>
          <a:solidFill>
            <a:srgbClr val="BC2DB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84" name="Google Shape;884;p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68050" y="143622"/>
            <a:ext cx="1450726" cy="676226"/>
          </a:xfrm>
          <a:prstGeom prst="rect">
            <a:avLst/>
          </a:prstGeom>
          <a:noFill/>
          <a:ln>
            <a:noFill/>
          </a:ln>
        </p:spPr>
      </p:pic>
      <p:sp>
        <p:nvSpPr>
          <p:cNvPr id="885" name="Google Shape;885;p121"/>
          <p:cNvSpPr txBox="1"/>
          <p:nvPr/>
        </p:nvSpPr>
        <p:spPr>
          <a:xfrm>
            <a:off x="380250" y="918775"/>
            <a:ext cx="8385900" cy="29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002744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Open Global Data Citation Corpus</a:t>
            </a:r>
            <a:endParaRPr b="1" sz="2800">
              <a:solidFill>
                <a:srgbClr val="002744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rgbClr val="212529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002744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Matt Buys 			</a:t>
            </a:r>
            <a:endParaRPr b="1" sz="2000">
              <a:solidFill>
                <a:srgbClr val="002744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2744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Executive Director, DataCite</a:t>
            </a:r>
            <a:r>
              <a:rPr lang="en" sz="2000">
                <a:solidFill>
                  <a:srgbClr val="21252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	</a:t>
            </a:r>
            <a:endParaRPr sz="2000">
              <a:solidFill>
                <a:srgbClr val="212529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900">
              <a:solidFill>
                <a:srgbClr val="212529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002744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Carly Strasser</a:t>
            </a:r>
            <a:endParaRPr sz="2000">
              <a:solidFill>
                <a:srgbClr val="002744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2937887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2744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Program Manager for Open Science, Chan Zuckerberg Initiative</a:t>
            </a:r>
            <a:endParaRPr sz="2000">
              <a:solidFill>
                <a:srgbClr val="002744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86" name="Google Shape;886;p121"/>
          <p:cNvPicPr preferRelativeResize="0"/>
          <p:nvPr/>
        </p:nvPicPr>
        <p:blipFill rotWithShape="1">
          <a:blip r:embed="rId4">
            <a:alphaModFix/>
          </a:blip>
          <a:srcRect b="11344" l="4761" r="0" t="3483"/>
          <a:stretch/>
        </p:blipFill>
        <p:spPr>
          <a:xfrm>
            <a:off x="5564850" y="1699375"/>
            <a:ext cx="1144200" cy="1288500"/>
          </a:xfrm>
          <a:prstGeom prst="ellipse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887" name="Google Shape;887;p121"/>
          <p:cNvPicPr preferRelativeResize="0"/>
          <p:nvPr/>
        </p:nvPicPr>
        <p:blipFill rotWithShape="1">
          <a:blip r:embed="rId5">
            <a:alphaModFix/>
          </a:blip>
          <a:srcRect b="16812" l="0" r="0" t="0"/>
          <a:stretch/>
        </p:blipFill>
        <p:spPr>
          <a:xfrm>
            <a:off x="5554950" y="3199950"/>
            <a:ext cx="1230300" cy="1288500"/>
          </a:xfrm>
          <a:prstGeom prst="ellipse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p122"/>
          <p:cNvSpPr txBox="1"/>
          <p:nvPr/>
        </p:nvSpPr>
        <p:spPr>
          <a:xfrm>
            <a:off x="626575" y="3963825"/>
            <a:ext cx="6065100" cy="8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43B54"/>
                </a:solidFill>
                <a:latin typeface="Barlow ExtraBold"/>
                <a:ea typeface="Barlow ExtraBold"/>
                <a:cs typeface="Barlow ExtraBold"/>
                <a:sym typeface="Barlow ExtraBold"/>
              </a:rPr>
              <a:t>Matt Buys, </a:t>
            </a:r>
            <a:r>
              <a:rPr lang="en" sz="1200">
                <a:solidFill>
                  <a:srgbClr val="243B54"/>
                </a:solidFill>
                <a:latin typeface="Barlow"/>
                <a:ea typeface="Barlow"/>
                <a:cs typeface="Barlow"/>
                <a:sym typeface="Barlow"/>
              </a:rPr>
              <a:t>Executive Director, DataCite </a:t>
            </a:r>
            <a:endParaRPr sz="1200">
              <a:solidFill>
                <a:srgbClr val="243B54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43B54"/>
                </a:solidFill>
                <a:latin typeface="Barlow ExtraBold"/>
                <a:ea typeface="Barlow ExtraBold"/>
                <a:cs typeface="Barlow ExtraBold"/>
                <a:sym typeface="Barlow ExtraBold"/>
              </a:rPr>
              <a:t>Patricia Brennan, </a:t>
            </a:r>
            <a:r>
              <a:rPr lang="en" sz="1200">
                <a:solidFill>
                  <a:srgbClr val="243B54"/>
                </a:solidFill>
                <a:highlight>
                  <a:srgbClr val="FFFFFF"/>
                </a:highlight>
                <a:latin typeface="Barlow"/>
                <a:ea typeface="Barlow"/>
                <a:cs typeface="Barlow"/>
                <a:sym typeface="Barlow"/>
              </a:rPr>
              <a:t>Vice President Technology, Science, Chan Zuckerberg Initiative</a:t>
            </a:r>
            <a:endParaRPr sz="1200">
              <a:solidFill>
                <a:srgbClr val="243B54"/>
              </a:solidFill>
              <a:highlight>
                <a:srgbClr val="FFFFFF"/>
              </a:highlight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43B54"/>
                </a:solidFill>
                <a:highlight>
                  <a:srgbClr val="FFFFFF"/>
                </a:highlight>
                <a:latin typeface="Barlow ExtraBold"/>
                <a:ea typeface="Barlow ExtraBold"/>
                <a:cs typeface="Barlow ExtraBold"/>
                <a:sym typeface="Barlow ExtraBold"/>
              </a:rPr>
              <a:t>Carly Strasser</a:t>
            </a:r>
            <a:r>
              <a:rPr b="1" lang="en" sz="1200">
                <a:solidFill>
                  <a:srgbClr val="243B54"/>
                </a:solidFill>
                <a:highlight>
                  <a:srgbClr val="FFFFFF"/>
                </a:highlight>
                <a:latin typeface="Barlow"/>
                <a:ea typeface="Barlow"/>
                <a:cs typeface="Barlow"/>
                <a:sym typeface="Barlow"/>
              </a:rPr>
              <a:t>,</a:t>
            </a:r>
            <a:r>
              <a:rPr lang="en" sz="1200">
                <a:solidFill>
                  <a:srgbClr val="243B54"/>
                </a:solidFill>
                <a:highlight>
                  <a:srgbClr val="FFFFFF"/>
                </a:highlight>
                <a:latin typeface="Barlow"/>
                <a:ea typeface="Barlow"/>
                <a:cs typeface="Barlow"/>
                <a:sym typeface="Barlow"/>
              </a:rPr>
              <a:t> Senior Program Manager for Open Science, 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Barlow"/>
                <a:ea typeface="Barlow"/>
                <a:cs typeface="Barlow"/>
                <a:sym typeface="Barlow"/>
              </a:rPr>
              <a:t>Chan Zuckerberg Initiative</a:t>
            </a:r>
            <a:endParaRPr sz="1200">
              <a:solidFill>
                <a:srgbClr val="243B54"/>
              </a:solidFill>
              <a:highlight>
                <a:srgbClr val="FFFFFF"/>
              </a:highlight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rgbClr val="243B54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893" name="Google Shape;893;p122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50654" y="4597575"/>
            <a:ext cx="942416" cy="33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4" name="Google Shape;894;p1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29125" y="386557"/>
            <a:ext cx="1007949" cy="46983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95" name="Google Shape;895;p122"/>
          <p:cNvCxnSpPr/>
          <p:nvPr/>
        </p:nvCxnSpPr>
        <p:spPr>
          <a:xfrm>
            <a:off x="5718275" y="330025"/>
            <a:ext cx="0" cy="582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896" name="Google Shape;896;p1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18275" y="330025"/>
            <a:ext cx="1110288" cy="582900"/>
          </a:xfrm>
          <a:prstGeom prst="rect">
            <a:avLst/>
          </a:prstGeom>
          <a:noFill/>
          <a:ln>
            <a:noFill/>
          </a:ln>
        </p:spPr>
      </p:pic>
      <p:sp>
        <p:nvSpPr>
          <p:cNvPr id="897" name="Google Shape;897;p122"/>
          <p:cNvSpPr txBox="1"/>
          <p:nvPr>
            <p:ph idx="4294967295" type="title"/>
          </p:nvPr>
        </p:nvSpPr>
        <p:spPr>
          <a:xfrm>
            <a:off x="627725" y="1419275"/>
            <a:ext cx="6956100" cy="58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Forging the path forward</a:t>
            </a:r>
            <a:endParaRPr sz="3600"/>
          </a:p>
        </p:txBody>
      </p:sp>
      <p:sp>
        <p:nvSpPr>
          <p:cNvPr id="898" name="Google Shape;898;p122"/>
          <p:cNvSpPr txBox="1"/>
          <p:nvPr>
            <p:ph idx="4294967295" type="subTitle"/>
          </p:nvPr>
        </p:nvSpPr>
        <p:spPr>
          <a:xfrm>
            <a:off x="627725" y="1870925"/>
            <a:ext cx="6932700" cy="55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3600">
                <a:solidFill>
                  <a:srgbClr val="243B54"/>
                </a:solidFill>
              </a:rPr>
              <a:t>Global Data Citation Corpus</a:t>
            </a:r>
            <a:endParaRPr b="1" sz="3600">
              <a:solidFill>
                <a:srgbClr val="243B54"/>
              </a:solidFill>
            </a:endParaRPr>
          </a:p>
        </p:txBody>
      </p:sp>
      <p:pic>
        <p:nvPicPr>
          <p:cNvPr id="899" name="Google Shape;899;p1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831275" y="386550"/>
            <a:ext cx="2252615" cy="4133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00" name="Google Shape;900;p122"/>
          <p:cNvCxnSpPr/>
          <p:nvPr/>
        </p:nvCxnSpPr>
        <p:spPr>
          <a:xfrm>
            <a:off x="6828575" y="330025"/>
            <a:ext cx="0" cy="582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901" name="Google Shape;901;p12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462025" y="172353"/>
            <a:ext cx="942423" cy="89824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02" name="Google Shape;902;p122"/>
          <p:cNvCxnSpPr/>
          <p:nvPr/>
        </p:nvCxnSpPr>
        <p:spPr>
          <a:xfrm>
            <a:off x="4501425" y="330025"/>
            <a:ext cx="0" cy="582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6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p123"/>
          <p:cNvSpPr txBox="1"/>
          <p:nvPr>
            <p:ph type="title"/>
          </p:nvPr>
        </p:nvSpPr>
        <p:spPr>
          <a:xfrm>
            <a:off x="785344" y="1601069"/>
            <a:ext cx="5754600" cy="56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Citation Corpus</a:t>
            </a:r>
            <a:endParaRPr/>
          </a:p>
        </p:txBody>
      </p:sp>
      <p:sp>
        <p:nvSpPr>
          <p:cNvPr id="908" name="Google Shape;908;p123"/>
          <p:cNvSpPr txBox="1"/>
          <p:nvPr>
            <p:ph idx="1" type="subTitle"/>
          </p:nvPr>
        </p:nvSpPr>
        <p:spPr>
          <a:xfrm>
            <a:off x="785344" y="2120472"/>
            <a:ext cx="6621600" cy="45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55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Building a community corpus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88"/>
          <p:cNvSpPr/>
          <p:nvPr/>
        </p:nvSpPr>
        <p:spPr>
          <a:xfrm>
            <a:off x="1200" y="4643975"/>
            <a:ext cx="9144000" cy="499500"/>
          </a:xfrm>
          <a:prstGeom prst="rect">
            <a:avLst/>
          </a:prstGeom>
          <a:solidFill>
            <a:srgbClr val="BC2DB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12" name="Google Shape;512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68050" y="143622"/>
            <a:ext cx="1450726" cy="676226"/>
          </a:xfrm>
          <a:prstGeom prst="rect">
            <a:avLst/>
          </a:prstGeom>
          <a:noFill/>
          <a:ln>
            <a:noFill/>
          </a:ln>
        </p:spPr>
      </p:pic>
      <p:sp>
        <p:nvSpPr>
          <p:cNvPr id="513" name="Google Shape;513;p88"/>
          <p:cNvSpPr txBox="1"/>
          <p:nvPr/>
        </p:nvSpPr>
        <p:spPr>
          <a:xfrm>
            <a:off x="340350" y="270400"/>
            <a:ext cx="8308500" cy="391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Montserrat"/>
                <a:ea typeface="Montserrat"/>
                <a:cs typeface="Montserrat"/>
                <a:sym typeface="Montserrat"/>
              </a:rPr>
              <a:t>Data metrics are a community effort</a:t>
            </a:r>
            <a:endParaRPr b="1"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The foundation for transparent and responsible </a:t>
            </a: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data metrics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●"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Driven by community standards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●"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Supported by open infrastructure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●"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Contextualized through evidence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2521172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Make Data Count seeks to catalyze diverse data communities and convene stakeholders to prioritize and support the development of data metrics.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br>
              <a:rPr lang="en" sz="1600">
                <a:solidFill>
                  <a:srgbClr val="243B54"/>
                </a:solidFill>
                <a:latin typeface="Barlow"/>
                <a:ea typeface="Barlow"/>
                <a:cs typeface="Barlow"/>
                <a:sym typeface="Barlow"/>
              </a:rPr>
            </a:b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14" name="Google Shape;514;p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16238" y="1448975"/>
            <a:ext cx="2215827" cy="308077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515" name="Google Shape;515;p88"/>
          <p:cNvSpPr txBox="1"/>
          <p:nvPr/>
        </p:nvSpPr>
        <p:spPr>
          <a:xfrm>
            <a:off x="5903100" y="4750025"/>
            <a:ext cx="32421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Image by </a:t>
            </a:r>
            <a:r>
              <a:rPr i="1" lang="en" sz="1000">
                <a:solidFill>
                  <a:schemeClr val="lt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Andrea Huls Pareja</a:t>
            </a:r>
            <a:r>
              <a:rPr i="1" lang="en" sz="10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 via Unsplash</a:t>
            </a:r>
            <a:endParaRPr i="1" sz="1000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2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124"/>
          <p:cNvSpPr txBox="1"/>
          <p:nvPr>
            <p:ph type="title"/>
          </p:nvPr>
        </p:nvSpPr>
        <p:spPr>
          <a:xfrm>
            <a:off x="311700" y="216425"/>
            <a:ext cx="647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Collective Action</a:t>
            </a:r>
            <a:endParaRPr/>
          </a:p>
        </p:txBody>
      </p:sp>
      <p:sp>
        <p:nvSpPr>
          <p:cNvPr id="914" name="Google Shape;914;p124"/>
          <p:cNvSpPr txBox="1"/>
          <p:nvPr>
            <p:ph idx="2" type="subTitle"/>
          </p:nvPr>
        </p:nvSpPr>
        <p:spPr>
          <a:xfrm>
            <a:off x="311700" y="584225"/>
            <a:ext cx="6621300" cy="35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Driving Culture Change Across the Community</a:t>
            </a:r>
            <a:endParaRPr sz="2400"/>
          </a:p>
        </p:txBody>
      </p:sp>
      <p:pic>
        <p:nvPicPr>
          <p:cNvPr id="915" name="Google Shape;915;p1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5200" y="1157050"/>
            <a:ext cx="5673600" cy="3601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9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p125"/>
          <p:cNvSpPr txBox="1"/>
          <p:nvPr>
            <p:ph type="title"/>
          </p:nvPr>
        </p:nvSpPr>
        <p:spPr>
          <a:xfrm>
            <a:off x="311700" y="216425"/>
            <a:ext cx="647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Uniting Data Footprints</a:t>
            </a:r>
            <a:endParaRPr/>
          </a:p>
        </p:txBody>
      </p:sp>
      <p:sp>
        <p:nvSpPr>
          <p:cNvPr id="921" name="Google Shape;921;p125"/>
          <p:cNvSpPr txBox="1"/>
          <p:nvPr>
            <p:ph idx="1" type="body"/>
          </p:nvPr>
        </p:nvSpPr>
        <p:spPr>
          <a:xfrm>
            <a:off x="311700" y="1558050"/>
            <a:ext cx="4486500" cy="301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5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12"/>
              <a:t>Challenge: Dispersed Data Reuse Information</a:t>
            </a:r>
            <a:endParaRPr b="1" sz="2812"/>
          </a:p>
          <a:p>
            <a:pPr indent="-326839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 sz="2812"/>
              <a:t>Data reuse details spread across various platforms</a:t>
            </a:r>
            <a:endParaRPr sz="2812"/>
          </a:p>
          <a:p>
            <a:pPr indent="-326839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812"/>
              <a:t>Hinders understanding of open data impact</a:t>
            </a:r>
            <a:endParaRPr sz="2812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2812"/>
              <a:t>Solution: The Global Open Data Citation Corpus</a:t>
            </a:r>
            <a:endParaRPr b="1" sz="2812"/>
          </a:p>
          <a:p>
            <a:pPr indent="-326839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 sz="2812"/>
              <a:t>Centralized resource for data citations</a:t>
            </a:r>
            <a:endParaRPr sz="2812"/>
          </a:p>
          <a:p>
            <a:pPr indent="-326839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812"/>
              <a:t>Openly available</a:t>
            </a:r>
            <a:endParaRPr sz="2812"/>
          </a:p>
          <a:p>
            <a:pPr indent="-326839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812"/>
              <a:t>Aggregates citations from multiple sources</a:t>
            </a:r>
            <a:endParaRPr sz="2812"/>
          </a:p>
          <a:p>
            <a:pPr indent="-326839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812"/>
              <a:t>Enhances community accessibility</a:t>
            </a:r>
            <a:endParaRPr sz="1430"/>
          </a:p>
        </p:txBody>
      </p:sp>
      <p:sp>
        <p:nvSpPr>
          <p:cNvPr id="922" name="Google Shape;922;p125"/>
          <p:cNvSpPr txBox="1"/>
          <p:nvPr>
            <p:ph idx="2" type="subTitle"/>
          </p:nvPr>
        </p:nvSpPr>
        <p:spPr>
          <a:xfrm>
            <a:off x="311700" y="584225"/>
            <a:ext cx="6621300" cy="35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Open Global Data Citation Corpus</a:t>
            </a:r>
            <a:endParaRPr sz="2400"/>
          </a:p>
        </p:txBody>
      </p:sp>
      <p:pic>
        <p:nvPicPr>
          <p:cNvPr id="923" name="Google Shape;923;p1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8200" y="1400662"/>
            <a:ext cx="3489152" cy="3325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7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p126"/>
          <p:cNvSpPr txBox="1"/>
          <p:nvPr>
            <p:ph type="title"/>
          </p:nvPr>
        </p:nvSpPr>
        <p:spPr>
          <a:xfrm>
            <a:off x="311700" y="216425"/>
            <a:ext cx="647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Uniting Data Footprints</a:t>
            </a:r>
            <a:endParaRPr/>
          </a:p>
        </p:txBody>
      </p:sp>
      <p:sp>
        <p:nvSpPr>
          <p:cNvPr id="929" name="Google Shape;929;p126"/>
          <p:cNvSpPr txBox="1"/>
          <p:nvPr>
            <p:ph idx="1" type="body"/>
          </p:nvPr>
        </p:nvSpPr>
        <p:spPr>
          <a:xfrm>
            <a:off x="3476775" y="1558050"/>
            <a:ext cx="5872800" cy="301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" sz="1500"/>
              <a:t>Stakeholder Advantages</a:t>
            </a:r>
            <a:endParaRPr b="1" sz="1500"/>
          </a:p>
          <a:p>
            <a:pPr indent="-323850" lvl="1" marL="914400" rtl="0" algn="l">
              <a:spcBef>
                <a:spcPts val="10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Researchers: Insights into data impact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Funders: Evaluation of research data reach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Institutions: Understanding data reuse trends</a:t>
            </a:r>
            <a:endParaRPr sz="1500"/>
          </a:p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SzPts val="1500"/>
              <a:buChar char="●"/>
            </a:pPr>
            <a:r>
              <a:rPr b="1" lang="en" sz="1500"/>
              <a:t>Enabling Large-Scale Analyses</a:t>
            </a:r>
            <a:endParaRPr b="1" sz="1500"/>
          </a:p>
          <a:p>
            <a:pPr indent="-323850" lvl="1" marL="914400" rtl="0" algn="l">
              <a:spcBef>
                <a:spcPts val="10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Empowers extensive research analyses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Provides evidence of research data reuse practices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1000"/>
              </a:spcAft>
              <a:buSzPts val="1500"/>
              <a:buChar char="●"/>
            </a:pPr>
            <a:r>
              <a:rPr lang="en" sz="1500"/>
              <a:t>Offers insights spanning disciplines and institutions</a:t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930" name="Google Shape;930;p126"/>
          <p:cNvSpPr txBox="1"/>
          <p:nvPr>
            <p:ph idx="2" type="subTitle"/>
          </p:nvPr>
        </p:nvSpPr>
        <p:spPr>
          <a:xfrm>
            <a:off x="311700" y="584225"/>
            <a:ext cx="6621300" cy="35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Open Global Data Citation Corpus</a:t>
            </a:r>
            <a:endParaRPr sz="2400"/>
          </a:p>
        </p:txBody>
      </p:sp>
      <p:pic>
        <p:nvPicPr>
          <p:cNvPr id="931" name="Google Shape;931;p1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57200" y="368150"/>
            <a:ext cx="4708475" cy="4708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5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p127"/>
          <p:cNvSpPr txBox="1"/>
          <p:nvPr>
            <p:ph type="title"/>
          </p:nvPr>
        </p:nvSpPr>
        <p:spPr>
          <a:xfrm>
            <a:off x="760925" y="1159475"/>
            <a:ext cx="8258700" cy="128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Barlow Semi Condensed"/>
                <a:ea typeface="Barlow Semi Condensed"/>
                <a:cs typeface="Barlow Semi Condensed"/>
                <a:sym typeface="Barlow Semi Condensed"/>
              </a:rPr>
              <a:t>Collaborating to Build the </a:t>
            </a:r>
            <a:endParaRPr b="1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Barlow Semi Condensed"/>
                <a:ea typeface="Barlow Semi Condensed"/>
                <a:cs typeface="Barlow Semi Condensed"/>
                <a:sym typeface="Barlow Semi Condensed"/>
              </a:rPr>
              <a:t>Open Global Data Citation Corpus</a:t>
            </a:r>
            <a:endParaRPr b="1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937" name="Google Shape;937;p127"/>
          <p:cNvSpPr txBox="1"/>
          <p:nvPr>
            <p:ph idx="1" type="subTitle"/>
          </p:nvPr>
        </p:nvSpPr>
        <p:spPr>
          <a:xfrm>
            <a:off x="785344" y="2196672"/>
            <a:ext cx="6621600" cy="45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55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0" lang="en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CZI Science</a:t>
            </a:r>
            <a:endParaRPr b="0"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42" name="Google Shape;942;p128"/>
          <p:cNvCxnSpPr/>
          <p:nvPr/>
        </p:nvCxnSpPr>
        <p:spPr>
          <a:xfrm>
            <a:off x="974377" y="2644541"/>
            <a:ext cx="7641900" cy="0"/>
          </a:xfrm>
          <a:prstGeom prst="straightConnector1">
            <a:avLst/>
          </a:prstGeom>
          <a:noFill/>
          <a:ln cap="sq" cmpd="sng" w="76200">
            <a:solidFill>
              <a:srgbClr val="FD3A44"/>
            </a:solidFill>
            <a:prstDash val="solid"/>
            <a:round/>
            <a:headEnd len="sm" w="sm" type="none"/>
            <a:tailEnd len="sm" w="sm" type="stealth"/>
          </a:ln>
        </p:spPr>
      </p:cxnSp>
      <p:sp>
        <p:nvSpPr>
          <p:cNvPr id="943" name="Google Shape;943;p128"/>
          <p:cNvSpPr/>
          <p:nvPr/>
        </p:nvSpPr>
        <p:spPr>
          <a:xfrm>
            <a:off x="372634" y="2074622"/>
            <a:ext cx="1140000" cy="1140000"/>
          </a:xfrm>
          <a:prstGeom prst="ellipse">
            <a:avLst/>
          </a:prstGeom>
          <a:solidFill>
            <a:srgbClr val="FBFBFB"/>
          </a:solidFill>
          <a:ln cap="flat" cmpd="sng" w="76200">
            <a:solidFill>
              <a:srgbClr val="FF41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875" lIns="433375" spcFirstLastPara="1" rIns="433375" wrap="square" tIns="5688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49"/>
              <a:buFont typeface="Arial"/>
              <a:buNone/>
            </a:pPr>
            <a:r>
              <a:t/>
            </a:r>
            <a:endParaRPr b="0" i="0" sz="3249" u="none" cap="none" strike="noStrike">
              <a:solidFill>
                <a:srgbClr val="FF414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4" name="Google Shape;944;p128"/>
          <p:cNvSpPr txBox="1"/>
          <p:nvPr/>
        </p:nvSpPr>
        <p:spPr>
          <a:xfrm>
            <a:off x="1890124" y="2758142"/>
            <a:ext cx="2146200" cy="507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50" lIns="121850" spcFirstLastPara="1" rIns="121850" wrap="square" tIns="121850">
            <a:noAutofit/>
          </a:bodyPr>
          <a:lstStyle/>
          <a:p>
            <a:pPr indent="-152378" lvl="0" marL="15237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i="0" lang="en" sz="2400" u="none" cap="none" strike="noStrike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10 YEARS</a:t>
            </a:r>
            <a:endParaRPr b="1" i="0" sz="2400" u="none" cap="none" strike="noStrike">
              <a:solidFill>
                <a:schemeClr val="dk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945" name="Google Shape;945;p128"/>
          <p:cNvSpPr txBox="1"/>
          <p:nvPr/>
        </p:nvSpPr>
        <p:spPr>
          <a:xfrm>
            <a:off x="1991601" y="3326850"/>
            <a:ext cx="6170400" cy="8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Advance research and develop technologies to measure human biology in action: Understanding the mysteries of the cell and how cells interact in systems.</a:t>
            </a:r>
            <a:endParaRPr i="0" sz="18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946" name="Google Shape;946;p128"/>
          <p:cNvCxnSpPr/>
          <p:nvPr/>
        </p:nvCxnSpPr>
        <p:spPr>
          <a:xfrm rot="10800000">
            <a:off x="1752876" y="2630577"/>
            <a:ext cx="0" cy="1596000"/>
          </a:xfrm>
          <a:prstGeom prst="straightConnector1">
            <a:avLst/>
          </a:prstGeom>
          <a:noFill/>
          <a:ln cap="flat" cmpd="sng" w="76200">
            <a:solidFill>
              <a:srgbClr val="FD3A4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47" name="Google Shape;947;p128"/>
          <p:cNvSpPr txBox="1"/>
          <p:nvPr/>
        </p:nvSpPr>
        <p:spPr>
          <a:xfrm>
            <a:off x="4720069" y="1214861"/>
            <a:ext cx="2151300" cy="50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850" lIns="121850" spcFirstLastPara="1" rIns="121850" wrap="square" tIns="121850">
            <a:noAutofit/>
          </a:bodyPr>
          <a:lstStyle/>
          <a:p>
            <a:pPr indent="-152378" lvl="0" marL="15237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i="0" lang="en" sz="2400" u="none" cap="none" strike="noStrike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80 YEARS</a:t>
            </a:r>
            <a:endParaRPr b="1" i="0" sz="2400" u="none" cap="none" strike="noStrike">
              <a:solidFill>
                <a:schemeClr val="dk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cxnSp>
        <p:nvCxnSpPr>
          <p:cNvPr id="948" name="Google Shape;948;p128"/>
          <p:cNvCxnSpPr/>
          <p:nvPr/>
        </p:nvCxnSpPr>
        <p:spPr>
          <a:xfrm rot="10800000">
            <a:off x="4655488" y="1238838"/>
            <a:ext cx="0" cy="1383000"/>
          </a:xfrm>
          <a:prstGeom prst="straightConnector1">
            <a:avLst/>
          </a:prstGeom>
          <a:noFill/>
          <a:ln cap="flat" cmpd="sng" w="76200">
            <a:solidFill>
              <a:srgbClr val="FD3A4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49" name="Google Shape;949;p128"/>
          <p:cNvSpPr txBox="1"/>
          <p:nvPr/>
        </p:nvSpPr>
        <p:spPr>
          <a:xfrm>
            <a:off x="4821550" y="1783550"/>
            <a:ext cx="3789000" cy="8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i="0" lang="en" sz="18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Cure, prevent, or manage all </a:t>
            </a:r>
            <a:br>
              <a:rPr i="0" lang="en" sz="18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i="0" lang="en" sz="18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diseases by the end of the century.</a:t>
            </a:r>
            <a:endParaRPr i="0" sz="18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50" name="Google Shape;950;p128"/>
          <p:cNvSpPr txBox="1"/>
          <p:nvPr/>
        </p:nvSpPr>
        <p:spPr>
          <a:xfrm>
            <a:off x="369000" y="247700"/>
            <a:ext cx="3450900" cy="50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FF414B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CZI SCIENCE GOALS</a:t>
            </a:r>
            <a:endParaRPr b="1" sz="2700">
              <a:solidFill>
                <a:srgbClr val="FF414B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pic>
        <p:nvPicPr>
          <p:cNvPr id="951" name="Google Shape;951;p1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1009" y="2129990"/>
            <a:ext cx="963329" cy="963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5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6" name="Google Shape;956;p129"/>
          <p:cNvGrpSpPr/>
          <p:nvPr/>
        </p:nvGrpSpPr>
        <p:grpSpPr>
          <a:xfrm>
            <a:off x="2537828" y="1045367"/>
            <a:ext cx="3960778" cy="3738392"/>
            <a:chOff x="6594517" y="1574799"/>
            <a:chExt cx="11194964" cy="10566399"/>
          </a:xfrm>
        </p:grpSpPr>
        <p:grpSp>
          <p:nvGrpSpPr>
            <p:cNvPr id="957" name="Google Shape;957;p129"/>
            <p:cNvGrpSpPr/>
            <p:nvPr/>
          </p:nvGrpSpPr>
          <p:grpSpPr>
            <a:xfrm>
              <a:off x="9069895" y="5638799"/>
              <a:ext cx="6244210" cy="5498062"/>
              <a:chOff x="9069895" y="5638799"/>
              <a:chExt cx="6244210" cy="5498062"/>
            </a:xfrm>
          </p:grpSpPr>
          <p:sp>
            <p:nvSpPr>
              <p:cNvPr id="958" name="Google Shape;958;p129"/>
              <p:cNvSpPr/>
              <p:nvPr/>
            </p:nvSpPr>
            <p:spPr>
              <a:xfrm>
                <a:off x="9069895" y="5638799"/>
                <a:ext cx="3122105" cy="2344515"/>
              </a:xfrm>
              <a:custGeom>
                <a:rect b="b" l="l" r="r" t="t"/>
                <a:pathLst>
                  <a:path extrusionOk="0" h="2344515" w="3122105">
                    <a:moveTo>
                      <a:pt x="775822" y="0"/>
                    </a:moveTo>
                    <a:cubicBezTo>
                      <a:pt x="1673616" y="0"/>
                      <a:pt x="2486416" y="363903"/>
                      <a:pt x="3074768" y="952255"/>
                    </a:cubicBezTo>
                    <a:lnTo>
                      <a:pt x="3122105" y="1004339"/>
                    </a:lnTo>
                    <a:lnTo>
                      <a:pt x="2959603" y="1183135"/>
                    </a:lnTo>
                    <a:cubicBezTo>
                      <a:pt x="2694573" y="1504278"/>
                      <a:pt x="2490013" y="1877174"/>
                      <a:pt x="2363355" y="2284393"/>
                    </a:cubicBezTo>
                    <a:lnTo>
                      <a:pt x="2346282" y="2344515"/>
                    </a:lnTo>
                    <a:lnTo>
                      <a:pt x="2309580" y="2336044"/>
                    </a:lnTo>
                    <a:cubicBezTo>
                      <a:pt x="1218821" y="2055404"/>
                      <a:pt x="349550" y="1222957"/>
                      <a:pt x="17073" y="154007"/>
                    </a:cubicBezTo>
                    <a:lnTo>
                      <a:pt x="0" y="93885"/>
                    </a:lnTo>
                    <a:lnTo>
                      <a:pt x="120592" y="66053"/>
                    </a:lnTo>
                    <a:cubicBezTo>
                      <a:pt x="332237" y="22744"/>
                      <a:pt x="551373" y="0"/>
                      <a:pt x="775822" y="0"/>
                    </a:cubicBezTo>
                    <a:close/>
                  </a:path>
                </a:pathLst>
              </a:custGeom>
              <a:solidFill>
                <a:srgbClr val="FD404A">
                  <a:alpha val="48630"/>
                </a:srgbClr>
              </a:solidFill>
              <a:ln cap="flat" cmpd="sng" w="381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438400" lIns="866975" spcFirstLastPara="1" rIns="866975" wrap="square" tIns="11379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6500"/>
                  <a:buFont typeface="Arial"/>
                  <a:buNone/>
                </a:pPr>
                <a:r>
                  <a:t/>
                </a:r>
                <a:endParaRPr b="0" i="0" sz="6500" u="none" cap="none" strike="noStrike">
                  <a:solidFill>
                    <a:srgbClr val="FF414B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9" name="Google Shape;959;p129"/>
              <p:cNvSpPr/>
              <p:nvPr/>
            </p:nvSpPr>
            <p:spPr>
              <a:xfrm>
                <a:off x="12192000" y="5638799"/>
                <a:ext cx="3122105" cy="2344515"/>
              </a:xfrm>
              <a:custGeom>
                <a:rect b="b" l="l" r="r" t="t"/>
                <a:pathLst>
                  <a:path extrusionOk="0" h="2344515" w="3122105">
                    <a:moveTo>
                      <a:pt x="2346282" y="0"/>
                    </a:moveTo>
                    <a:cubicBezTo>
                      <a:pt x="2570730" y="0"/>
                      <a:pt x="2789867" y="22744"/>
                      <a:pt x="3001512" y="66053"/>
                    </a:cubicBezTo>
                    <a:lnTo>
                      <a:pt x="3122105" y="93886"/>
                    </a:lnTo>
                    <a:lnTo>
                      <a:pt x="3105032" y="154007"/>
                    </a:lnTo>
                    <a:cubicBezTo>
                      <a:pt x="2772555" y="1222957"/>
                      <a:pt x="1903284" y="2055404"/>
                      <a:pt x="812525" y="2336044"/>
                    </a:cubicBezTo>
                    <a:lnTo>
                      <a:pt x="775822" y="2344515"/>
                    </a:lnTo>
                    <a:lnTo>
                      <a:pt x="758749" y="2284393"/>
                    </a:lnTo>
                    <a:cubicBezTo>
                      <a:pt x="632091" y="1877174"/>
                      <a:pt x="427531" y="1504278"/>
                      <a:pt x="162501" y="1183135"/>
                    </a:cubicBezTo>
                    <a:lnTo>
                      <a:pt x="0" y="1004339"/>
                    </a:lnTo>
                    <a:lnTo>
                      <a:pt x="47337" y="952255"/>
                    </a:lnTo>
                    <a:cubicBezTo>
                      <a:pt x="635688" y="363903"/>
                      <a:pt x="1448488" y="0"/>
                      <a:pt x="2346282" y="0"/>
                    </a:cubicBezTo>
                    <a:close/>
                  </a:path>
                </a:pathLst>
              </a:custGeom>
              <a:solidFill>
                <a:srgbClr val="FD404A">
                  <a:alpha val="48630"/>
                </a:srgbClr>
              </a:solidFill>
              <a:ln cap="flat" cmpd="sng" w="381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438400" lIns="866975" spcFirstLastPara="1" rIns="866975" wrap="square" tIns="11379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6500"/>
                  <a:buFont typeface="Arial"/>
                  <a:buNone/>
                </a:pPr>
                <a:r>
                  <a:t/>
                </a:r>
                <a:endParaRPr b="0" i="0" sz="6500" u="none" cap="none" strike="noStrike">
                  <a:solidFill>
                    <a:srgbClr val="FF414B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0" name="Google Shape;960;p129"/>
              <p:cNvSpPr/>
              <p:nvPr/>
            </p:nvSpPr>
            <p:spPr>
              <a:xfrm>
                <a:off x="11287082" y="7983314"/>
                <a:ext cx="1809835" cy="3153547"/>
              </a:xfrm>
              <a:custGeom>
                <a:rect b="b" l="l" r="r" t="t"/>
                <a:pathLst>
                  <a:path extrusionOk="0" h="3153547" w="1809835">
                    <a:moveTo>
                      <a:pt x="129095" y="0"/>
                    </a:moveTo>
                    <a:lnTo>
                      <a:pt x="249688" y="27832"/>
                    </a:lnTo>
                    <a:cubicBezTo>
                      <a:pt x="461333" y="71141"/>
                      <a:pt x="680470" y="93885"/>
                      <a:pt x="904918" y="93885"/>
                    </a:cubicBezTo>
                    <a:cubicBezTo>
                      <a:pt x="1129366" y="93885"/>
                      <a:pt x="1348503" y="71141"/>
                      <a:pt x="1560148" y="27832"/>
                    </a:cubicBezTo>
                    <a:lnTo>
                      <a:pt x="1680740" y="0"/>
                    </a:lnTo>
                    <a:lnTo>
                      <a:pt x="1707479" y="94160"/>
                    </a:lnTo>
                    <a:cubicBezTo>
                      <a:pt x="1774298" y="353864"/>
                      <a:pt x="1809835" y="626124"/>
                      <a:pt x="1809835" y="906685"/>
                    </a:cubicBezTo>
                    <a:cubicBezTo>
                      <a:pt x="1809835" y="1692255"/>
                      <a:pt x="1531222" y="2412751"/>
                      <a:pt x="1067419" y="2974750"/>
                    </a:cubicBezTo>
                    <a:lnTo>
                      <a:pt x="904918" y="3153547"/>
                    </a:lnTo>
                    <a:lnTo>
                      <a:pt x="742416" y="2974750"/>
                    </a:lnTo>
                    <a:cubicBezTo>
                      <a:pt x="278613" y="2412751"/>
                      <a:pt x="0" y="1692255"/>
                      <a:pt x="0" y="906685"/>
                    </a:cubicBezTo>
                    <a:cubicBezTo>
                      <a:pt x="0" y="626124"/>
                      <a:pt x="35537" y="353864"/>
                      <a:pt x="102356" y="94160"/>
                    </a:cubicBezTo>
                    <a:lnTo>
                      <a:pt x="129095" y="0"/>
                    </a:lnTo>
                    <a:close/>
                  </a:path>
                </a:pathLst>
              </a:custGeom>
              <a:solidFill>
                <a:srgbClr val="FD404A">
                  <a:alpha val="48630"/>
                </a:srgbClr>
              </a:solidFill>
              <a:ln cap="flat" cmpd="sng" w="381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438400" lIns="866975" spcFirstLastPara="1" rIns="866975" wrap="square" tIns="11379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6500"/>
                  <a:buFont typeface="Arial"/>
                  <a:buNone/>
                </a:pPr>
                <a:r>
                  <a:t/>
                </a:r>
                <a:endParaRPr b="0" i="0" sz="6500" u="none" cap="none" strike="noStrike">
                  <a:solidFill>
                    <a:srgbClr val="FF414B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1" name="Google Shape;961;p129"/>
              <p:cNvSpPr/>
              <p:nvPr/>
            </p:nvSpPr>
            <p:spPr>
              <a:xfrm>
                <a:off x="11416177" y="6643138"/>
                <a:ext cx="1551645" cy="1434061"/>
              </a:xfrm>
              <a:custGeom>
                <a:rect b="b" l="l" r="r" t="t"/>
                <a:pathLst>
                  <a:path extrusionOk="0" h="1434061" w="1551645">
                    <a:moveTo>
                      <a:pt x="775823" y="0"/>
                    </a:moveTo>
                    <a:lnTo>
                      <a:pt x="938324" y="178796"/>
                    </a:lnTo>
                    <a:cubicBezTo>
                      <a:pt x="1203354" y="499939"/>
                      <a:pt x="1407914" y="872835"/>
                      <a:pt x="1534572" y="1280054"/>
                    </a:cubicBezTo>
                    <a:lnTo>
                      <a:pt x="1551645" y="1340176"/>
                    </a:lnTo>
                    <a:lnTo>
                      <a:pt x="1431053" y="1368008"/>
                    </a:lnTo>
                    <a:cubicBezTo>
                      <a:pt x="1219408" y="1411317"/>
                      <a:pt x="1000271" y="1434061"/>
                      <a:pt x="775823" y="1434061"/>
                    </a:cubicBezTo>
                    <a:cubicBezTo>
                      <a:pt x="551375" y="1434061"/>
                      <a:pt x="332238" y="1411317"/>
                      <a:pt x="120593" y="1368008"/>
                    </a:cubicBezTo>
                    <a:lnTo>
                      <a:pt x="0" y="1340176"/>
                    </a:lnTo>
                    <a:lnTo>
                      <a:pt x="17073" y="1280054"/>
                    </a:lnTo>
                    <a:cubicBezTo>
                      <a:pt x="143731" y="872835"/>
                      <a:pt x="348291" y="499939"/>
                      <a:pt x="613321" y="178796"/>
                    </a:cubicBezTo>
                    <a:lnTo>
                      <a:pt x="775823" y="0"/>
                    </a:lnTo>
                    <a:close/>
                  </a:path>
                </a:pathLst>
              </a:custGeom>
              <a:solidFill>
                <a:srgbClr val="FD404A">
                  <a:alpha val="48630"/>
                </a:srgbClr>
              </a:solidFill>
              <a:ln cap="flat" cmpd="sng" w="381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438400" lIns="866975" spcFirstLastPara="1" rIns="866975" wrap="square" tIns="11379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6500"/>
                  <a:buFont typeface="Arial"/>
                  <a:buNone/>
                </a:pPr>
                <a:r>
                  <a:t/>
                </a:r>
                <a:endParaRPr b="0" i="0" sz="6500" u="none" cap="none" strike="noStrike">
                  <a:solidFill>
                    <a:srgbClr val="FF414B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962" name="Google Shape;962;p129"/>
            <p:cNvSpPr/>
            <p:nvPr/>
          </p:nvSpPr>
          <p:spPr>
            <a:xfrm>
              <a:off x="8940800" y="1574799"/>
              <a:ext cx="6502399" cy="6502399"/>
            </a:xfrm>
            <a:custGeom>
              <a:rect b="b" l="l" r="r" t="t"/>
              <a:pathLst>
                <a:path extrusionOk="0" h="6502399" w="6502399">
                  <a:moveTo>
                    <a:pt x="0" y="3251200"/>
                  </a:moveTo>
                  <a:cubicBezTo>
                    <a:pt x="0" y="1455612"/>
                    <a:pt x="1455612" y="0"/>
                    <a:pt x="3251200" y="0"/>
                  </a:cubicBezTo>
                  <a:cubicBezTo>
                    <a:pt x="5046788" y="0"/>
                    <a:pt x="6502400" y="1455612"/>
                    <a:pt x="6502400" y="3251200"/>
                  </a:cubicBezTo>
                  <a:cubicBezTo>
                    <a:pt x="6502400" y="5046788"/>
                    <a:pt x="5046788" y="6502400"/>
                    <a:pt x="3251200" y="6502400"/>
                  </a:cubicBezTo>
                  <a:cubicBezTo>
                    <a:pt x="1455612" y="6502400"/>
                    <a:pt x="0" y="5046788"/>
                    <a:pt x="0" y="3251200"/>
                  </a:cubicBezTo>
                  <a:close/>
                </a:path>
              </a:pathLst>
            </a:custGeom>
            <a:noFill/>
            <a:ln cap="flat" cmpd="sng" w="38100">
              <a:solidFill>
                <a:srgbClr val="FF414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438400" lIns="866975" spcFirstLastPara="1" rIns="866975" wrap="square" tIns="11379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500"/>
                <a:buFont typeface="Arial"/>
                <a:buNone/>
              </a:pPr>
              <a:r>
                <a:t/>
              </a:r>
              <a:endParaRPr b="0" i="0" sz="6500" u="none" cap="none" strike="noStrike">
                <a:solidFill>
                  <a:srgbClr val="FF414B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3" name="Google Shape;963;p129"/>
            <p:cNvSpPr/>
            <p:nvPr/>
          </p:nvSpPr>
          <p:spPr>
            <a:xfrm>
              <a:off x="11287082" y="5638799"/>
              <a:ext cx="6502399" cy="6502399"/>
            </a:xfrm>
            <a:custGeom>
              <a:rect b="b" l="l" r="r" t="t"/>
              <a:pathLst>
                <a:path extrusionOk="0" h="6502399" w="6502399">
                  <a:moveTo>
                    <a:pt x="0" y="3251200"/>
                  </a:moveTo>
                  <a:cubicBezTo>
                    <a:pt x="0" y="1455612"/>
                    <a:pt x="1455612" y="0"/>
                    <a:pt x="3251200" y="0"/>
                  </a:cubicBezTo>
                  <a:cubicBezTo>
                    <a:pt x="5046788" y="0"/>
                    <a:pt x="6502400" y="1455612"/>
                    <a:pt x="6502400" y="3251200"/>
                  </a:cubicBezTo>
                  <a:cubicBezTo>
                    <a:pt x="6502400" y="5046788"/>
                    <a:pt x="5046788" y="6502400"/>
                    <a:pt x="3251200" y="6502400"/>
                  </a:cubicBezTo>
                  <a:cubicBezTo>
                    <a:pt x="1455612" y="6502400"/>
                    <a:pt x="0" y="5046788"/>
                    <a:pt x="0" y="3251200"/>
                  </a:cubicBezTo>
                  <a:close/>
                </a:path>
              </a:pathLst>
            </a:custGeom>
            <a:noFill/>
            <a:ln cap="flat" cmpd="sng" w="38100">
              <a:solidFill>
                <a:srgbClr val="FF414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46275" lIns="1988650" spcFirstLastPara="1" rIns="612275" wrap="square" tIns="16797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500"/>
                <a:buFont typeface="Arial"/>
                <a:buNone/>
              </a:pPr>
              <a:r>
                <a:t/>
              </a:r>
              <a:endParaRPr b="0" i="0" sz="6500" u="none" cap="none" strike="noStrike">
                <a:solidFill>
                  <a:srgbClr val="FF414B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4" name="Google Shape;964;p129"/>
            <p:cNvSpPr/>
            <p:nvPr/>
          </p:nvSpPr>
          <p:spPr>
            <a:xfrm>
              <a:off x="6594517" y="5638799"/>
              <a:ext cx="6502399" cy="6502399"/>
            </a:xfrm>
            <a:custGeom>
              <a:rect b="b" l="l" r="r" t="t"/>
              <a:pathLst>
                <a:path extrusionOk="0" h="6502399" w="6502399">
                  <a:moveTo>
                    <a:pt x="0" y="3251200"/>
                  </a:moveTo>
                  <a:cubicBezTo>
                    <a:pt x="0" y="1455612"/>
                    <a:pt x="1455612" y="0"/>
                    <a:pt x="3251200" y="0"/>
                  </a:cubicBezTo>
                  <a:cubicBezTo>
                    <a:pt x="5046788" y="0"/>
                    <a:pt x="6502400" y="1455612"/>
                    <a:pt x="6502400" y="3251200"/>
                  </a:cubicBezTo>
                  <a:cubicBezTo>
                    <a:pt x="6502400" y="5046788"/>
                    <a:pt x="5046788" y="6502400"/>
                    <a:pt x="3251200" y="6502400"/>
                  </a:cubicBezTo>
                  <a:cubicBezTo>
                    <a:pt x="1455612" y="6502400"/>
                    <a:pt x="0" y="5046788"/>
                    <a:pt x="0" y="3251200"/>
                  </a:cubicBezTo>
                  <a:close/>
                </a:path>
              </a:pathLst>
            </a:custGeom>
            <a:noFill/>
            <a:ln cap="flat" cmpd="sng" w="38100">
              <a:solidFill>
                <a:srgbClr val="FF414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46275" lIns="612275" spcFirstLastPara="1" rIns="1988650" wrap="square" tIns="16797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500"/>
                <a:buFont typeface="Arial"/>
                <a:buNone/>
              </a:pPr>
              <a:r>
                <a:t/>
              </a:r>
              <a:endParaRPr b="0" i="0" sz="6500" u="none" cap="none" strike="noStrike">
                <a:solidFill>
                  <a:srgbClr val="FF414B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965" name="Google Shape;965;p1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16709" y="1261228"/>
            <a:ext cx="1201623" cy="1282847"/>
          </a:xfrm>
          <a:prstGeom prst="rect">
            <a:avLst/>
          </a:prstGeom>
          <a:noFill/>
          <a:ln>
            <a:noFill/>
          </a:ln>
        </p:spPr>
      </p:pic>
      <p:pic>
        <p:nvPicPr>
          <p:cNvPr id="966" name="Google Shape;966;p1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40932" y="2934589"/>
            <a:ext cx="853145" cy="863186"/>
          </a:xfrm>
          <a:prstGeom prst="rect">
            <a:avLst/>
          </a:prstGeom>
          <a:noFill/>
          <a:ln>
            <a:noFill/>
          </a:ln>
        </p:spPr>
      </p:pic>
      <p:pic>
        <p:nvPicPr>
          <p:cNvPr id="967" name="Google Shape;967;p1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101426" y="3247698"/>
            <a:ext cx="1151652" cy="1151369"/>
          </a:xfrm>
          <a:prstGeom prst="rect">
            <a:avLst/>
          </a:prstGeom>
          <a:noFill/>
          <a:ln>
            <a:noFill/>
          </a:ln>
        </p:spPr>
      </p:pic>
      <p:sp>
        <p:nvSpPr>
          <p:cNvPr id="968" name="Google Shape;968;p129"/>
          <p:cNvSpPr txBox="1"/>
          <p:nvPr/>
        </p:nvSpPr>
        <p:spPr>
          <a:xfrm>
            <a:off x="6698252" y="3781100"/>
            <a:ext cx="2255400" cy="15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r>
              <a:rPr lang="en" sz="1300">
                <a:latin typeface="Lato"/>
                <a:ea typeface="Lato"/>
                <a:cs typeface="Lato"/>
                <a:sym typeface="Lato"/>
              </a:rPr>
              <a:t>We build and democratize next-generation software </a:t>
            </a:r>
            <a:br>
              <a:rPr lang="en" sz="1300">
                <a:latin typeface="Lato"/>
                <a:ea typeface="Lato"/>
                <a:cs typeface="Lato"/>
                <a:sym typeface="Lato"/>
              </a:rPr>
            </a:br>
            <a:r>
              <a:rPr lang="en" sz="1300">
                <a:latin typeface="Lato"/>
                <a:ea typeface="Lato"/>
                <a:cs typeface="Lato"/>
                <a:sym typeface="Lato"/>
              </a:rPr>
              <a:t>and hardware tools.</a:t>
            </a:r>
            <a:endParaRPr i="0" sz="1300" u="none" cap="none" strike="noStrike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69" name="Google Shape;969;p129"/>
          <p:cNvSpPr txBox="1"/>
          <p:nvPr/>
        </p:nvSpPr>
        <p:spPr>
          <a:xfrm>
            <a:off x="6643050" y="3016411"/>
            <a:ext cx="2213400" cy="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r>
              <a:rPr b="1" lang="en" sz="2400">
                <a:latin typeface="Barlow Semi Condensed"/>
                <a:ea typeface="Barlow Semi Condensed"/>
                <a:cs typeface="Barlow Semi Condensed"/>
                <a:sym typeface="Barlow Semi Condensed"/>
              </a:rPr>
              <a:t>WE </a:t>
            </a:r>
            <a:r>
              <a:rPr b="1" lang="en" sz="2400">
                <a:solidFill>
                  <a:srgbClr val="FD3A44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BUILD</a:t>
            </a:r>
            <a:r>
              <a:rPr b="1" lang="en" sz="2400">
                <a:latin typeface="Barlow Semi Condensed"/>
                <a:ea typeface="Barlow Semi Condensed"/>
                <a:cs typeface="Barlow Semi Condensed"/>
                <a:sym typeface="Barlow Semi Condensed"/>
              </a:rPr>
              <a:t> </a:t>
            </a:r>
            <a:endParaRPr b="1" sz="240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r>
              <a:rPr lang="en" sz="2400">
                <a:latin typeface="Barlow Semi Condensed"/>
                <a:ea typeface="Barlow Semi Condensed"/>
                <a:cs typeface="Barlow Semi Condensed"/>
                <a:sym typeface="Barlow Semi Condensed"/>
              </a:rPr>
              <a:t>CZI Science Tech</a:t>
            </a:r>
            <a:endParaRPr i="0" sz="2400" u="none" cap="none" strike="noStrike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970" name="Google Shape;970;p129"/>
          <p:cNvSpPr txBox="1"/>
          <p:nvPr/>
        </p:nvSpPr>
        <p:spPr>
          <a:xfrm>
            <a:off x="492875" y="2551250"/>
            <a:ext cx="19005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300">
                <a:latin typeface="Lato"/>
                <a:ea typeface="Lato"/>
                <a:cs typeface="Lato"/>
                <a:sym typeface="Lato"/>
              </a:rPr>
              <a:t>We work closely with scientists and engineers at our partner institutions - CZ Biohubs, the Kempner Institute, and CZII.</a:t>
            </a:r>
            <a:endParaRPr i="0" sz="13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71" name="Google Shape;971;p129"/>
          <p:cNvSpPr txBox="1"/>
          <p:nvPr/>
        </p:nvSpPr>
        <p:spPr>
          <a:xfrm>
            <a:off x="79475" y="1684651"/>
            <a:ext cx="2438100" cy="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r>
              <a:rPr b="1" lang="en" sz="2400">
                <a:latin typeface="Barlow Semi Condensed"/>
                <a:ea typeface="Barlow Semi Condensed"/>
                <a:cs typeface="Barlow Semi Condensed"/>
                <a:sym typeface="Barlow Semi Condensed"/>
              </a:rPr>
              <a:t>WE </a:t>
            </a:r>
            <a:r>
              <a:rPr b="1" lang="en" sz="2400">
                <a:solidFill>
                  <a:srgbClr val="FD3A44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DO</a:t>
            </a:r>
            <a:endParaRPr b="1" sz="240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r>
              <a:rPr lang="en" sz="2400">
                <a:latin typeface="Barlow Semi Condensed"/>
                <a:ea typeface="Barlow Semi Condensed"/>
                <a:cs typeface="Barlow Semi Condensed"/>
                <a:sym typeface="Barlow Semi Condensed"/>
              </a:rPr>
              <a:t>CZ Biohub Network</a:t>
            </a:r>
            <a:endParaRPr i="0" sz="2400" u="none" cap="none" strike="noStrike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972" name="Google Shape;972;p129"/>
          <p:cNvSpPr txBox="1"/>
          <p:nvPr/>
        </p:nvSpPr>
        <p:spPr>
          <a:xfrm>
            <a:off x="5780795" y="1647200"/>
            <a:ext cx="2719200" cy="6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3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We fund scientific programs globally to advance </a:t>
            </a:r>
            <a:r>
              <a:rPr lang="en" sz="1300">
                <a:latin typeface="Lato"/>
                <a:ea typeface="Lato"/>
                <a:cs typeface="Lato"/>
                <a:sym typeface="Lato"/>
              </a:rPr>
              <a:t>biomedical research</a:t>
            </a:r>
            <a:r>
              <a:rPr lang="en" sz="13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endParaRPr sz="13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r>
              <a:t/>
            </a:r>
            <a:endParaRPr sz="13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73" name="Google Shape;973;p129"/>
          <p:cNvSpPr txBox="1"/>
          <p:nvPr/>
        </p:nvSpPr>
        <p:spPr>
          <a:xfrm>
            <a:off x="5793950" y="818600"/>
            <a:ext cx="2438100" cy="7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r>
              <a:rPr b="1" lang="en" sz="2400">
                <a:latin typeface="Barlow Semi Condensed"/>
                <a:ea typeface="Barlow Semi Condensed"/>
                <a:cs typeface="Barlow Semi Condensed"/>
                <a:sym typeface="Barlow Semi Condensed"/>
              </a:rPr>
              <a:t>WE </a:t>
            </a:r>
            <a:r>
              <a:rPr b="1" lang="en" sz="2400">
                <a:solidFill>
                  <a:srgbClr val="FD3A44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FUND</a:t>
            </a:r>
            <a:endParaRPr b="1" sz="240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r>
              <a:rPr lang="en" sz="2400">
                <a:latin typeface="Barlow Semi Condensed"/>
                <a:ea typeface="Barlow Semi Condensed"/>
                <a:cs typeface="Barlow Semi Condensed"/>
                <a:sym typeface="Barlow Semi Condensed"/>
              </a:rPr>
              <a:t>Grant Programs</a:t>
            </a:r>
            <a:endParaRPr i="0" sz="2400" u="none" cap="none" strike="noStrike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974" name="Google Shape;974;p129"/>
          <p:cNvSpPr txBox="1"/>
          <p:nvPr/>
        </p:nvSpPr>
        <p:spPr>
          <a:xfrm>
            <a:off x="218475" y="173025"/>
            <a:ext cx="7477800" cy="528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FF414B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CZ Science Approach</a:t>
            </a:r>
            <a:endParaRPr b="1" sz="2700">
              <a:solidFill>
                <a:srgbClr val="000000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8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79" name="Google Shape;979;p130"/>
          <p:cNvCxnSpPr/>
          <p:nvPr/>
        </p:nvCxnSpPr>
        <p:spPr>
          <a:xfrm rot="10800000">
            <a:off x="8068200" y="1860950"/>
            <a:ext cx="0" cy="3519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80" name="Google Shape;980;p130"/>
          <p:cNvSpPr txBox="1"/>
          <p:nvPr/>
        </p:nvSpPr>
        <p:spPr>
          <a:xfrm>
            <a:off x="689450" y="796088"/>
            <a:ext cx="3192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Software </a:t>
            </a:r>
            <a:r>
              <a:rPr b="1" lang="en"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tools</a:t>
            </a:r>
            <a:endParaRPr b="1" sz="24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81" name="Google Shape;981;p130"/>
          <p:cNvSpPr txBox="1"/>
          <p:nvPr/>
        </p:nvSpPr>
        <p:spPr>
          <a:xfrm>
            <a:off x="232250" y="233363"/>
            <a:ext cx="8677500" cy="5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414B"/>
                </a:solidFill>
                <a:latin typeface="Amiri"/>
                <a:ea typeface="Amiri"/>
                <a:cs typeface="Amiri"/>
                <a:sym typeface="Amiri"/>
              </a:rPr>
              <a:t> </a:t>
            </a:r>
            <a:r>
              <a:rPr b="1" lang="en" sz="2400">
                <a:solidFill>
                  <a:srgbClr val="FF414B"/>
                </a:solidFill>
                <a:latin typeface="Barlow"/>
                <a:ea typeface="Barlow"/>
                <a:cs typeface="Barlow"/>
                <a:sym typeface="Barlow"/>
              </a:rPr>
              <a:t>CZI Sci-Tech: BUILD</a:t>
            </a:r>
            <a:endParaRPr b="1" sz="2400">
              <a:solidFill>
                <a:srgbClr val="FF414B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982" name="Google Shape;982;p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1725" y="2939225"/>
            <a:ext cx="1371300" cy="6176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83" name="Google Shape;983;p130"/>
          <p:cNvCxnSpPr/>
          <p:nvPr/>
        </p:nvCxnSpPr>
        <p:spPr>
          <a:xfrm rot="10800000">
            <a:off x="718850" y="1731450"/>
            <a:ext cx="0" cy="2783400"/>
          </a:xfrm>
          <a:prstGeom prst="straightConnector1">
            <a:avLst/>
          </a:prstGeom>
          <a:noFill/>
          <a:ln cap="flat" cmpd="sng" w="9525">
            <a:solidFill>
              <a:srgbClr val="ED475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84" name="Google Shape;984;p130"/>
          <p:cNvCxnSpPr/>
          <p:nvPr/>
        </p:nvCxnSpPr>
        <p:spPr>
          <a:xfrm>
            <a:off x="718960" y="4515363"/>
            <a:ext cx="344100" cy="0"/>
          </a:xfrm>
          <a:prstGeom prst="straightConnector1">
            <a:avLst/>
          </a:prstGeom>
          <a:noFill/>
          <a:ln cap="flat" cmpd="sng" w="9525">
            <a:solidFill>
              <a:srgbClr val="ED475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85" name="Google Shape;985;p130"/>
          <p:cNvCxnSpPr/>
          <p:nvPr/>
        </p:nvCxnSpPr>
        <p:spPr>
          <a:xfrm>
            <a:off x="718960" y="2203950"/>
            <a:ext cx="344100" cy="0"/>
          </a:xfrm>
          <a:prstGeom prst="straightConnector1">
            <a:avLst/>
          </a:prstGeom>
          <a:noFill/>
          <a:ln cap="flat" cmpd="sng" w="9525">
            <a:solidFill>
              <a:srgbClr val="ED475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86" name="Google Shape;986;p130"/>
          <p:cNvCxnSpPr/>
          <p:nvPr/>
        </p:nvCxnSpPr>
        <p:spPr>
          <a:xfrm>
            <a:off x="718960" y="3479988"/>
            <a:ext cx="344100" cy="0"/>
          </a:xfrm>
          <a:prstGeom prst="straightConnector1">
            <a:avLst/>
          </a:prstGeom>
          <a:noFill/>
          <a:ln cap="flat" cmpd="sng" w="9525">
            <a:solidFill>
              <a:srgbClr val="ED475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87" name="Google Shape;987;p130"/>
          <p:cNvCxnSpPr/>
          <p:nvPr/>
        </p:nvCxnSpPr>
        <p:spPr>
          <a:xfrm>
            <a:off x="718850" y="1731350"/>
            <a:ext cx="1567200" cy="0"/>
          </a:xfrm>
          <a:prstGeom prst="straightConnector1">
            <a:avLst/>
          </a:prstGeom>
          <a:noFill/>
          <a:ln cap="flat" cmpd="sng" w="9525">
            <a:solidFill>
              <a:srgbClr val="ED475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88" name="Google Shape;988;p130"/>
          <p:cNvCxnSpPr/>
          <p:nvPr/>
        </p:nvCxnSpPr>
        <p:spPr>
          <a:xfrm rot="10800000">
            <a:off x="2285750" y="1269040"/>
            <a:ext cx="0" cy="462300"/>
          </a:xfrm>
          <a:prstGeom prst="straightConnector1">
            <a:avLst/>
          </a:prstGeom>
          <a:noFill/>
          <a:ln cap="flat" cmpd="sng" w="9525">
            <a:solidFill>
              <a:srgbClr val="ED475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89" name="Google Shape;989;p130"/>
          <p:cNvSpPr txBox="1"/>
          <p:nvPr/>
        </p:nvSpPr>
        <p:spPr>
          <a:xfrm>
            <a:off x="5167489" y="792038"/>
            <a:ext cx="3192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Data </a:t>
            </a:r>
            <a:r>
              <a:rPr b="1" lang="en"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projects</a:t>
            </a:r>
            <a:endParaRPr b="1" sz="24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90" name="Google Shape;990;p130"/>
          <p:cNvSpPr txBox="1"/>
          <p:nvPr/>
        </p:nvSpPr>
        <p:spPr>
          <a:xfrm>
            <a:off x="6545250" y="4113475"/>
            <a:ext cx="22989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Global Data Citation Corpus</a:t>
            </a:r>
            <a:endParaRPr sz="1700"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  <p:cxnSp>
        <p:nvCxnSpPr>
          <p:cNvPr id="991" name="Google Shape;991;p130"/>
          <p:cNvCxnSpPr/>
          <p:nvPr/>
        </p:nvCxnSpPr>
        <p:spPr>
          <a:xfrm rot="10800000">
            <a:off x="5274313" y="1726825"/>
            <a:ext cx="32700" cy="2793600"/>
          </a:xfrm>
          <a:prstGeom prst="straightConnector1">
            <a:avLst/>
          </a:prstGeom>
          <a:noFill/>
          <a:ln cap="flat" cmpd="sng" w="9525">
            <a:solidFill>
              <a:srgbClr val="ED475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92" name="Google Shape;992;p130"/>
          <p:cNvCxnSpPr/>
          <p:nvPr/>
        </p:nvCxnSpPr>
        <p:spPr>
          <a:xfrm>
            <a:off x="5310226" y="4515375"/>
            <a:ext cx="344100" cy="0"/>
          </a:xfrm>
          <a:prstGeom prst="straightConnector1">
            <a:avLst/>
          </a:prstGeom>
          <a:noFill/>
          <a:ln cap="flat" cmpd="sng" w="9525">
            <a:solidFill>
              <a:srgbClr val="ED475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93" name="Google Shape;993;p130"/>
          <p:cNvCxnSpPr/>
          <p:nvPr/>
        </p:nvCxnSpPr>
        <p:spPr>
          <a:xfrm>
            <a:off x="5274273" y="2199650"/>
            <a:ext cx="344100" cy="0"/>
          </a:xfrm>
          <a:prstGeom prst="straightConnector1">
            <a:avLst/>
          </a:prstGeom>
          <a:noFill/>
          <a:ln cap="flat" cmpd="sng" w="9525">
            <a:solidFill>
              <a:srgbClr val="ED475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94" name="Google Shape;994;p130"/>
          <p:cNvCxnSpPr/>
          <p:nvPr/>
        </p:nvCxnSpPr>
        <p:spPr>
          <a:xfrm>
            <a:off x="5282322" y="3323288"/>
            <a:ext cx="344100" cy="0"/>
          </a:xfrm>
          <a:prstGeom prst="straightConnector1">
            <a:avLst/>
          </a:prstGeom>
          <a:noFill/>
          <a:ln cap="flat" cmpd="sng" w="9525">
            <a:solidFill>
              <a:srgbClr val="ED475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95" name="Google Shape;995;p130"/>
          <p:cNvCxnSpPr/>
          <p:nvPr/>
        </p:nvCxnSpPr>
        <p:spPr>
          <a:xfrm>
            <a:off x="5257800" y="1733550"/>
            <a:ext cx="1506300" cy="6000"/>
          </a:xfrm>
          <a:prstGeom prst="straightConnector1">
            <a:avLst/>
          </a:prstGeom>
          <a:noFill/>
          <a:ln cap="flat" cmpd="sng" w="9525">
            <a:solidFill>
              <a:srgbClr val="ED475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96" name="Google Shape;996;p130"/>
          <p:cNvCxnSpPr/>
          <p:nvPr/>
        </p:nvCxnSpPr>
        <p:spPr>
          <a:xfrm flipH="1" rot="10800000">
            <a:off x="6763638" y="1260950"/>
            <a:ext cx="300" cy="478500"/>
          </a:xfrm>
          <a:prstGeom prst="straightConnector1">
            <a:avLst/>
          </a:prstGeom>
          <a:noFill/>
          <a:ln cap="flat" cmpd="sng" w="9525">
            <a:solidFill>
              <a:srgbClr val="ED475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97" name="Google Shape;997;p130"/>
          <p:cNvSpPr txBox="1"/>
          <p:nvPr/>
        </p:nvSpPr>
        <p:spPr>
          <a:xfrm>
            <a:off x="6375900" y="1857875"/>
            <a:ext cx="22989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Software Mentions Dataset</a:t>
            </a:r>
            <a:endParaRPr sz="1700"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  <p:sp>
        <p:nvSpPr>
          <p:cNvPr id="998" name="Google Shape;998;p130"/>
          <p:cNvSpPr txBox="1"/>
          <p:nvPr/>
        </p:nvSpPr>
        <p:spPr>
          <a:xfrm>
            <a:off x="6450600" y="2985675"/>
            <a:ext cx="21495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Biodata Resource Inventory</a:t>
            </a:r>
            <a:endParaRPr sz="1700"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  <p:sp>
        <p:nvSpPr>
          <p:cNvPr id="999" name="Google Shape;999;p130"/>
          <p:cNvSpPr txBox="1"/>
          <p:nvPr/>
        </p:nvSpPr>
        <p:spPr>
          <a:xfrm>
            <a:off x="1490575" y="4141375"/>
            <a:ext cx="3012000" cy="8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8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CZI</a:t>
            </a:r>
            <a:r>
              <a:rPr lang="en" sz="1800">
                <a:solidFill>
                  <a:schemeClr val="dk1"/>
                </a:solidFill>
                <a:latin typeface="Barlow ExtraBold"/>
                <a:ea typeface="Barlow ExtraBold"/>
                <a:cs typeface="Barlow ExtraBold"/>
                <a:sym typeface="Barlow ExtraBold"/>
              </a:rPr>
              <a:t> Cryo ET </a:t>
            </a:r>
            <a:r>
              <a:rPr lang="en" sz="18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Data Portal</a:t>
            </a:r>
            <a:endParaRPr sz="15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00" name="Google Shape;1000;p130"/>
          <p:cNvSpPr txBox="1"/>
          <p:nvPr/>
        </p:nvSpPr>
        <p:spPr>
          <a:xfrm>
            <a:off x="1584650" y="2315300"/>
            <a:ext cx="3284700" cy="4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Standardized &amp; integrated single-cell datasets </a:t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001" name="Google Shape;1001;p130"/>
          <p:cNvPicPr preferRelativeResize="0"/>
          <p:nvPr/>
        </p:nvPicPr>
        <p:blipFill rotWithShape="1">
          <a:blip r:embed="rId4">
            <a:alphaModFix/>
          </a:blip>
          <a:srcRect b="23879" l="0" r="0" t="0"/>
          <a:stretch/>
        </p:blipFill>
        <p:spPr>
          <a:xfrm>
            <a:off x="1157750" y="2002872"/>
            <a:ext cx="2476201" cy="3519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2" name="Google Shape;1002;p130"/>
          <p:cNvSpPr txBox="1"/>
          <p:nvPr/>
        </p:nvSpPr>
        <p:spPr>
          <a:xfrm>
            <a:off x="1584650" y="3412163"/>
            <a:ext cx="2580300" cy="35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Metagenomics analytics platform </a:t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003" name="Google Shape;1003;p130"/>
          <p:cNvPicPr preferRelativeResize="0"/>
          <p:nvPr/>
        </p:nvPicPr>
        <p:blipFill rotWithShape="1">
          <a:blip r:embed="rId5">
            <a:alphaModFix/>
          </a:blip>
          <a:srcRect b="0" l="0" r="78961" t="0"/>
          <a:stretch/>
        </p:blipFill>
        <p:spPr>
          <a:xfrm>
            <a:off x="929638" y="4065175"/>
            <a:ext cx="688117" cy="804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4" name="Google Shape;1004;p130"/>
          <p:cNvSpPr txBox="1"/>
          <p:nvPr/>
        </p:nvSpPr>
        <p:spPr>
          <a:xfrm>
            <a:off x="1607300" y="4520138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Hosted 3D tomograms + annotation</a:t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005" name="Google Shape;1005;p13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658428" y="1934889"/>
            <a:ext cx="614529" cy="50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6" name="Google Shape;1006;p13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698625" y="3023207"/>
            <a:ext cx="614526" cy="6445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7" name="Google Shape;1007;p13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703688" y="4204503"/>
            <a:ext cx="614526" cy="621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12" name="Google Shape;1012;p131"/>
          <p:cNvCxnSpPr/>
          <p:nvPr/>
        </p:nvCxnSpPr>
        <p:spPr>
          <a:xfrm>
            <a:off x="5310226" y="4515375"/>
            <a:ext cx="344100" cy="0"/>
          </a:xfrm>
          <a:prstGeom prst="straightConnector1">
            <a:avLst/>
          </a:prstGeom>
          <a:noFill/>
          <a:ln cap="flat" cmpd="sng" w="9525">
            <a:solidFill>
              <a:srgbClr val="ED475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13" name="Google Shape;1013;p131"/>
          <p:cNvSpPr/>
          <p:nvPr/>
        </p:nvSpPr>
        <p:spPr>
          <a:xfrm>
            <a:off x="5310225" y="3971750"/>
            <a:ext cx="3591900" cy="9741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76200">
            <a:solidFill>
              <a:srgbClr val="FD404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14" name="Google Shape;1014;p131"/>
          <p:cNvCxnSpPr/>
          <p:nvPr/>
        </p:nvCxnSpPr>
        <p:spPr>
          <a:xfrm rot="10800000">
            <a:off x="8068200" y="1860950"/>
            <a:ext cx="0" cy="3519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15" name="Google Shape;1015;p131"/>
          <p:cNvSpPr txBox="1"/>
          <p:nvPr/>
        </p:nvSpPr>
        <p:spPr>
          <a:xfrm>
            <a:off x="689450" y="796088"/>
            <a:ext cx="3192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Software </a:t>
            </a:r>
            <a:r>
              <a:rPr b="1" lang="en"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tools</a:t>
            </a:r>
            <a:endParaRPr b="1" sz="24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16" name="Google Shape;1016;p131"/>
          <p:cNvSpPr txBox="1"/>
          <p:nvPr/>
        </p:nvSpPr>
        <p:spPr>
          <a:xfrm>
            <a:off x="232250" y="233363"/>
            <a:ext cx="8677500" cy="5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414B"/>
                </a:solidFill>
                <a:latin typeface="Amiri"/>
                <a:ea typeface="Amiri"/>
                <a:cs typeface="Amiri"/>
                <a:sym typeface="Amiri"/>
              </a:rPr>
              <a:t> </a:t>
            </a:r>
            <a:r>
              <a:rPr b="1" lang="en" sz="2400">
                <a:solidFill>
                  <a:srgbClr val="FF414B"/>
                </a:solidFill>
                <a:latin typeface="Barlow"/>
                <a:ea typeface="Barlow"/>
                <a:cs typeface="Barlow"/>
                <a:sym typeface="Barlow"/>
              </a:rPr>
              <a:t>CZI Sci-Tech: BUILD</a:t>
            </a:r>
            <a:endParaRPr b="1" sz="2400">
              <a:solidFill>
                <a:srgbClr val="FF414B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1017" name="Google Shape;1017;p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1725" y="2939225"/>
            <a:ext cx="1371300" cy="6176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18" name="Google Shape;1018;p131"/>
          <p:cNvCxnSpPr/>
          <p:nvPr/>
        </p:nvCxnSpPr>
        <p:spPr>
          <a:xfrm rot="10800000">
            <a:off x="718850" y="1731450"/>
            <a:ext cx="0" cy="2783400"/>
          </a:xfrm>
          <a:prstGeom prst="straightConnector1">
            <a:avLst/>
          </a:prstGeom>
          <a:noFill/>
          <a:ln cap="flat" cmpd="sng" w="9525">
            <a:solidFill>
              <a:srgbClr val="ED475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19" name="Google Shape;1019;p131"/>
          <p:cNvCxnSpPr/>
          <p:nvPr/>
        </p:nvCxnSpPr>
        <p:spPr>
          <a:xfrm>
            <a:off x="718960" y="4515363"/>
            <a:ext cx="344100" cy="0"/>
          </a:xfrm>
          <a:prstGeom prst="straightConnector1">
            <a:avLst/>
          </a:prstGeom>
          <a:noFill/>
          <a:ln cap="flat" cmpd="sng" w="9525">
            <a:solidFill>
              <a:srgbClr val="ED475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20" name="Google Shape;1020;p131"/>
          <p:cNvCxnSpPr/>
          <p:nvPr/>
        </p:nvCxnSpPr>
        <p:spPr>
          <a:xfrm>
            <a:off x="718960" y="2203950"/>
            <a:ext cx="344100" cy="0"/>
          </a:xfrm>
          <a:prstGeom prst="straightConnector1">
            <a:avLst/>
          </a:prstGeom>
          <a:noFill/>
          <a:ln cap="flat" cmpd="sng" w="9525">
            <a:solidFill>
              <a:srgbClr val="ED475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21" name="Google Shape;1021;p131"/>
          <p:cNvCxnSpPr/>
          <p:nvPr/>
        </p:nvCxnSpPr>
        <p:spPr>
          <a:xfrm>
            <a:off x="718960" y="3479988"/>
            <a:ext cx="344100" cy="0"/>
          </a:xfrm>
          <a:prstGeom prst="straightConnector1">
            <a:avLst/>
          </a:prstGeom>
          <a:noFill/>
          <a:ln cap="flat" cmpd="sng" w="9525">
            <a:solidFill>
              <a:srgbClr val="ED475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22" name="Google Shape;1022;p131"/>
          <p:cNvCxnSpPr/>
          <p:nvPr/>
        </p:nvCxnSpPr>
        <p:spPr>
          <a:xfrm>
            <a:off x="718850" y="1731350"/>
            <a:ext cx="1567200" cy="0"/>
          </a:xfrm>
          <a:prstGeom prst="straightConnector1">
            <a:avLst/>
          </a:prstGeom>
          <a:noFill/>
          <a:ln cap="flat" cmpd="sng" w="9525">
            <a:solidFill>
              <a:srgbClr val="ED475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23" name="Google Shape;1023;p131"/>
          <p:cNvCxnSpPr/>
          <p:nvPr/>
        </p:nvCxnSpPr>
        <p:spPr>
          <a:xfrm rot="10800000">
            <a:off x="2285750" y="1269040"/>
            <a:ext cx="0" cy="462300"/>
          </a:xfrm>
          <a:prstGeom prst="straightConnector1">
            <a:avLst/>
          </a:prstGeom>
          <a:noFill/>
          <a:ln cap="flat" cmpd="sng" w="9525">
            <a:solidFill>
              <a:srgbClr val="ED475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24" name="Google Shape;1024;p131"/>
          <p:cNvSpPr txBox="1"/>
          <p:nvPr/>
        </p:nvSpPr>
        <p:spPr>
          <a:xfrm>
            <a:off x="5167489" y="792038"/>
            <a:ext cx="3192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Data </a:t>
            </a:r>
            <a:r>
              <a:rPr b="1" lang="en"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projects</a:t>
            </a:r>
            <a:endParaRPr b="1" sz="24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25" name="Google Shape;1025;p131"/>
          <p:cNvSpPr txBox="1"/>
          <p:nvPr/>
        </p:nvSpPr>
        <p:spPr>
          <a:xfrm>
            <a:off x="6545250" y="4113475"/>
            <a:ext cx="22989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Global Data Citation Corpus</a:t>
            </a:r>
            <a:endParaRPr sz="1700"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  <p:cxnSp>
        <p:nvCxnSpPr>
          <p:cNvPr id="1026" name="Google Shape;1026;p131"/>
          <p:cNvCxnSpPr/>
          <p:nvPr/>
        </p:nvCxnSpPr>
        <p:spPr>
          <a:xfrm rot="10800000">
            <a:off x="5274313" y="1726825"/>
            <a:ext cx="32700" cy="2793600"/>
          </a:xfrm>
          <a:prstGeom prst="straightConnector1">
            <a:avLst/>
          </a:prstGeom>
          <a:noFill/>
          <a:ln cap="flat" cmpd="sng" w="9525">
            <a:solidFill>
              <a:srgbClr val="ED475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27" name="Google Shape;1027;p131"/>
          <p:cNvCxnSpPr/>
          <p:nvPr/>
        </p:nvCxnSpPr>
        <p:spPr>
          <a:xfrm>
            <a:off x="5274273" y="2199650"/>
            <a:ext cx="344100" cy="0"/>
          </a:xfrm>
          <a:prstGeom prst="straightConnector1">
            <a:avLst/>
          </a:prstGeom>
          <a:noFill/>
          <a:ln cap="flat" cmpd="sng" w="9525">
            <a:solidFill>
              <a:srgbClr val="ED475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28" name="Google Shape;1028;p131"/>
          <p:cNvCxnSpPr/>
          <p:nvPr/>
        </p:nvCxnSpPr>
        <p:spPr>
          <a:xfrm>
            <a:off x="5282322" y="3323288"/>
            <a:ext cx="344100" cy="0"/>
          </a:xfrm>
          <a:prstGeom prst="straightConnector1">
            <a:avLst/>
          </a:prstGeom>
          <a:noFill/>
          <a:ln cap="flat" cmpd="sng" w="9525">
            <a:solidFill>
              <a:srgbClr val="ED475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29" name="Google Shape;1029;p131"/>
          <p:cNvCxnSpPr/>
          <p:nvPr/>
        </p:nvCxnSpPr>
        <p:spPr>
          <a:xfrm>
            <a:off x="5257800" y="1733550"/>
            <a:ext cx="1506300" cy="6000"/>
          </a:xfrm>
          <a:prstGeom prst="straightConnector1">
            <a:avLst/>
          </a:prstGeom>
          <a:noFill/>
          <a:ln cap="flat" cmpd="sng" w="9525">
            <a:solidFill>
              <a:srgbClr val="ED475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30" name="Google Shape;1030;p131"/>
          <p:cNvCxnSpPr/>
          <p:nvPr/>
        </p:nvCxnSpPr>
        <p:spPr>
          <a:xfrm flipH="1" rot="10800000">
            <a:off x="6763638" y="1260950"/>
            <a:ext cx="300" cy="478500"/>
          </a:xfrm>
          <a:prstGeom prst="straightConnector1">
            <a:avLst/>
          </a:prstGeom>
          <a:noFill/>
          <a:ln cap="flat" cmpd="sng" w="9525">
            <a:solidFill>
              <a:srgbClr val="ED475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31" name="Google Shape;1031;p131"/>
          <p:cNvSpPr txBox="1"/>
          <p:nvPr/>
        </p:nvSpPr>
        <p:spPr>
          <a:xfrm>
            <a:off x="6375900" y="1857875"/>
            <a:ext cx="22989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Software Mentions Dataset</a:t>
            </a:r>
            <a:endParaRPr sz="1700"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  <p:sp>
        <p:nvSpPr>
          <p:cNvPr id="1032" name="Google Shape;1032;p131"/>
          <p:cNvSpPr txBox="1"/>
          <p:nvPr/>
        </p:nvSpPr>
        <p:spPr>
          <a:xfrm>
            <a:off x="6450600" y="2985675"/>
            <a:ext cx="21495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Biodata Resource Inventory</a:t>
            </a:r>
            <a:endParaRPr sz="1700"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  <p:sp>
        <p:nvSpPr>
          <p:cNvPr id="1033" name="Google Shape;1033;p131"/>
          <p:cNvSpPr txBox="1"/>
          <p:nvPr/>
        </p:nvSpPr>
        <p:spPr>
          <a:xfrm>
            <a:off x="1490575" y="4141375"/>
            <a:ext cx="3012000" cy="8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8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CZI</a:t>
            </a:r>
            <a:r>
              <a:rPr lang="en" sz="1800">
                <a:solidFill>
                  <a:schemeClr val="dk1"/>
                </a:solidFill>
                <a:latin typeface="Barlow ExtraBold"/>
                <a:ea typeface="Barlow ExtraBold"/>
                <a:cs typeface="Barlow ExtraBold"/>
                <a:sym typeface="Barlow ExtraBold"/>
              </a:rPr>
              <a:t> Cryo ET </a:t>
            </a:r>
            <a:r>
              <a:rPr lang="en" sz="18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Data Portal</a:t>
            </a:r>
            <a:endParaRPr sz="15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34" name="Google Shape;1034;p131"/>
          <p:cNvSpPr txBox="1"/>
          <p:nvPr/>
        </p:nvSpPr>
        <p:spPr>
          <a:xfrm>
            <a:off x="1584650" y="2315300"/>
            <a:ext cx="3284700" cy="4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Standardized &amp; integrated single-cell datasets </a:t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035" name="Google Shape;1035;p131"/>
          <p:cNvPicPr preferRelativeResize="0"/>
          <p:nvPr/>
        </p:nvPicPr>
        <p:blipFill rotWithShape="1">
          <a:blip r:embed="rId4">
            <a:alphaModFix/>
          </a:blip>
          <a:srcRect b="23879" l="0" r="0" t="0"/>
          <a:stretch/>
        </p:blipFill>
        <p:spPr>
          <a:xfrm>
            <a:off x="1157750" y="2002872"/>
            <a:ext cx="2476201" cy="3519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6" name="Google Shape;1036;p131"/>
          <p:cNvSpPr txBox="1"/>
          <p:nvPr/>
        </p:nvSpPr>
        <p:spPr>
          <a:xfrm>
            <a:off x="1584650" y="3412163"/>
            <a:ext cx="2580300" cy="35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Metagenomics analytics platform </a:t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037" name="Google Shape;1037;p131"/>
          <p:cNvPicPr preferRelativeResize="0"/>
          <p:nvPr/>
        </p:nvPicPr>
        <p:blipFill rotWithShape="1">
          <a:blip r:embed="rId5">
            <a:alphaModFix/>
          </a:blip>
          <a:srcRect b="0" l="0" r="78961" t="0"/>
          <a:stretch/>
        </p:blipFill>
        <p:spPr>
          <a:xfrm>
            <a:off x="929638" y="4065175"/>
            <a:ext cx="688117" cy="804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8" name="Google Shape;1038;p131"/>
          <p:cNvSpPr txBox="1"/>
          <p:nvPr/>
        </p:nvSpPr>
        <p:spPr>
          <a:xfrm>
            <a:off x="1607300" y="4520138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Hosted 3D tomograms + annotation</a:t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039" name="Google Shape;1039;p13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658428" y="1934889"/>
            <a:ext cx="614529" cy="50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0" name="Google Shape;1040;p13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698625" y="3023207"/>
            <a:ext cx="614526" cy="6445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1" name="Google Shape;1041;p13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703688" y="4204503"/>
            <a:ext cx="614526" cy="621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6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Google Shape;1047;p132"/>
          <p:cNvSpPr txBox="1"/>
          <p:nvPr/>
        </p:nvSpPr>
        <p:spPr>
          <a:xfrm>
            <a:off x="369000" y="247700"/>
            <a:ext cx="8310300" cy="50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FF414B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DataCite-CZI Partnership: Workflow</a:t>
            </a:r>
            <a:endParaRPr b="1" sz="2700">
              <a:solidFill>
                <a:srgbClr val="FF414B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1048" name="Google Shape;1048;p132"/>
          <p:cNvSpPr/>
          <p:nvPr/>
        </p:nvSpPr>
        <p:spPr>
          <a:xfrm>
            <a:off x="2072750" y="1169694"/>
            <a:ext cx="448800" cy="433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A4E9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49" name="Google Shape;1049;p132"/>
          <p:cNvSpPr/>
          <p:nvPr/>
        </p:nvSpPr>
        <p:spPr>
          <a:xfrm>
            <a:off x="435950" y="778075"/>
            <a:ext cx="1636800" cy="1170300"/>
          </a:xfrm>
          <a:prstGeom prst="roundRect">
            <a:avLst>
              <a:gd fmla="val 16667" name="adj"/>
            </a:avLst>
          </a:prstGeom>
          <a:solidFill>
            <a:srgbClr val="A4E9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rPr>
              <a:t>Define “datasets”</a:t>
            </a:r>
            <a:endParaRPr sz="2000">
              <a:latin typeface="Barlow Semi Condensed SemiBold"/>
              <a:ea typeface="Barlow Semi Condensed SemiBold"/>
              <a:cs typeface="Barlow Semi Condensed SemiBold"/>
              <a:sym typeface="Barlow Semi Condensed SemiBold"/>
            </a:endParaRPr>
          </a:p>
        </p:txBody>
      </p:sp>
      <p:sp>
        <p:nvSpPr>
          <p:cNvPr id="1050" name="Google Shape;1050;p132"/>
          <p:cNvSpPr/>
          <p:nvPr/>
        </p:nvSpPr>
        <p:spPr>
          <a:xfrm>
            <a:off x="2546121" y="778075"/>
            <a:ext cx="1636800" cy="1170300"/>
          </a:xfrm>
          <a:prstGeom prst="roundRect">
            <a:avLst>
              <a:gd fmla="val 16667" name="adj"/>
            </a:avLst>
          </a:prstGeom>
          <a:solidFill>
            <a:srgbClr val="A4E9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rPr>
              <a:t>Apply ML model to corpus</a:t>
            </a:r>
            <a:endParaRPr sz="2000">
              <a:latin typeface="Barlow Semi Condensed SemiBold"/>
              <a:ea typeface="Barlow Semi Condensed SemiBold"/>
              <a:cs typeface="Barlow Semi Condensed SemiBold"/>
              <a:sym typeface="Barlow Semi Condensed SemiBold"/>
            </a:endParaRPr>
          </a:p>
        </p:txBody>
      </p:sp>
      <p:sp>
        <p:nvSpPr>
          <p:cNvPr id="1051" name="Google Shape;1051;p132"/>
          <p:cNvSpPr/>
          <p:nvPr/>
        </p:nvSpPr>
        <p:spPr>
          <a:xfrm>
            <a:off x="4760841" y="778075"/>
            <a:ext cx="1636800" cy="1170300"/>
          </a:xfrm>
          <a:prstGeom prst="roundRect">
            <a:avLst>
              <a:gd fmla="val 16667" name="adj"/>
            </a:avLst>
          </a:prstGeom>
          <a:solidFill>
            <a:srgbClr val="A4E9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rPr>
              <a:t>Extract dataset mentions</a:t>
            </a:r>
            <a:endParaRPr sz="2000">
              <a:latin typeface="Barlow Semi Condensed SemiBold"/>
              <a:ea typeface="Barlow Semi Condensed SemiBold"/>
              <a:cs typeface="Barlow Semi Condensed SemiBold"/>
              <a:sym typeface="Barlow Semi Condensed SemiBold"/>
            </a:endParaRPr>
          </a:p>
        </p:txBody>
      </p:sp>
      <p:sp>
        <p:nvSpPr>
          <p:cNvPr id="1052" name="Google Shape;1052;p132"/>
          <p:cNvSpPr/>
          <p:nvPr/>
        </p:nvSpPr>
        <p:spPr>
          <a:xfrm>
            <a:off x="6975552" y="778075"/>
            <a:ext cx="1636800" cy="1170300"/>
          </a:xfrm>
          <a:prstGeom prst="roundRect">
            <a:avLst>
              <a:gd fmla="val 16667" name="adj"/>
            </a:avLst>
          </a:prstGeom>
          <a:solidFill>
            <a:srgbClr val="A4E9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rPr>
              <a:t>Link to a repository</a:t>
            </a:r>
            <a:endParaRPr sz="2000">
              <a:latin typeface="Barlow Semi Condensed SemiBold"/>
              <a:ea typeface="Barlow Semi Condensed SemiBold"/>
              <a:cs typeface="Barlow Semi Condensed SemiBold"/>
              <a:sym typeface="Barlow Semi Condensed SemiBold"/>
            </a:endParaRPr>
          </a:p>
        </p:txBody>
      </p:sp>
      <p:sp>
        <p:nvSpPr>
          <p:cNvPr id="1053" name="Google Shape;1053;p132"/>
          <p:cNvSpPr/>
          <p:nvPr/>
        </p:nvSpPr>
        <p:spPr>
          <a:xfrm>
            <a:off x="4182925" y="1201494"/>
            <a:ext cx="448800" cy="433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A4E9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54" name="Google Shape;1054;p132"/>
          <p:cNvSpPr/>
          <p:nvPr/>
        </p:nvSpPr>
        <p:spPr>
          <a:xfrm>
            <a:off x="6397650" y="1207694"/>
            <a:ext cx="448800" cy="433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A4E9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33"/>
          <p:cNvSpPr txBox="1"/>
          <p:nvPr/>
        </p:nvSpPr>
        <p:spPr>
          <a:xfrm>
            <a:off x="33949" y="539925"/>
            <a:ext cx="1974300" cy="14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Dataset Definition</a:t>
            </a:r>
            <a:endParaRPr b="1" sz="3200">
              <a:solidFill>
                <a:schemeClr val="accent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1061" name="Google Shape;1061;p133"/>
          <p:cNvSpPr txBox="1"/>
          <p:nvPr/>
        </p:nvSpPr>
        <p:spPr>
          <a:xfrm>
            <a:off x="2130475" y="464950"/>
            <a:ext cx="6642900" cy="19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292929"/>
                </a:solidFill>
                <a:latin typeface="Lato"/>
                <a:ea typeface="Lato"/>
                <a:cs typeface="Lato"/>
                <a:sym typeface="Lato"/>
              </a:rPr>
              <a:t>A collection of data that have been measured, collected, and/or analyzed as part of a research study</a:t>
            </a:r>
            <a:r>
              <a:rPr lang="e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.  Includes: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Lato"/>
              <a:buChar char="●"/>
            </a:pPr>
            <a:r>
              <a:rPr lang="en" sz="1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Accession Number IDs</a:t>
            </a:r>
            <a:r>
              <a:rPr b="1" lang="en" sz="1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 </a:t>
            </a:r>
            <a:r>
              <a:rPr lang="en" sz="1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associated with a database such as </a:t>
            </a:r>
            <a:r>
              <a:rPr lang="en" sz="1500">
                <a:solidFill>
                  <a:schemeClr val="dk1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GEO</a:t>
            </a:r>
            <a:r>
              <a:rPr lang="en" sz="1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, </a:t>
            </a:r>
            <a:r>
              <a:rPr lang="en" sz="1500">
                <a:solidFill>
                  <a:schemeClr val="dk1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GenBank</a:t>
            </a:r>
            <a:r>
              <a:rPr lang="en" sz="1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, or </a:t>
            </a:r>
            <a:r>
              <a:rPr lang="en" sz="1500">
                <a:solidFill>
                  <a:schemeClr val="dk1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BioProject</a:t>
            </a:r>
            <a:endParaRPr sz="15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Lato"/>
              <a:buChar char="●"/>
            </a:pPr>
            <a:r>
              <a:rPr lang="en" sz="1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DOIs </a:t>
            </a:r>
            <a:r>
              <a:rPr lang="en" sz="1500">
                <a:solidFill>
                  <a:srgbClr val="292929"/>
                </a:solidFill>
                <a:latin typeface="Lato"/>
                <a:ea typeface="Lato"/>
                <a:cs typeface="Lato"/>
                <a:sym typeface="Lato"/>
              </a:rPr>
              <a:t>associated with a repositor</a:t>
            </a:r>
            <a:r>
              <a:rPr lang="en" sz="1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y such as </a:t>
            </a:r>
            <a:r>
              <a:rPr lang="en" sz="1500">
                <a:solidFill>
                  <a:schemeClr val="dk1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Dryad</a:t>
            </a:r>
            <a:r>
              <a:rPr lang="en" sz="1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, </a:t>
            </a:r>
            <a:r>
              <a:rPr lang="en" sz="1500">
                <a:solidFill>
                  <a:schemeClr val="dk1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Zenodo</a:t>
            </a:r>
            <a:r>
              <a:rPr lang="en" sz="1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, or </a:t>
            </a:r>
            <a:r>
              <a:rPr lang="en" sz="1500">
                <a:solidFill>
                  <a:schemeClr val="dk1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Figshare</a:t>
            </a:r>
            <a:endParaRPr sz="15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500"/>
              <a:buFont typeface="Lato"/>
              <a:buChar char="●"/>
            </a:pPr>
            <a:r>
              <a:rPr lang="en" sz="1500">
                <a:solidFill>
                  <a:srgbClr val="292929"/>
                </a:solidFill>
                <a:latin typeface="Lato"/>
                <a:ea typeface="Lato"/>
                <a:cs typeface="Lato"/>
                <a:sym typeface="Lato"/>
              </a:rPr>
              <a:t>Resources hosted on external URLs such as academic institutions</a:t>
            </a:r>
            <a:endParaRPr sz="1500"/>
          </a:p>
        </p:txBody>
      </p:sp>
      <p:sp>
        <p:nvSpPr>
          <p:cNvPr id="1062" name="Google Shape;1062;p133"/>
          <p:cNvSpPr txBox="1"/>
          <p:nvPr/>
        </p:nvSpPr>
        <p:spPr>
          <a:xfrm>
            <a:off x="-529751" y="2931150"/>
            <a:ext cx="25380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Examples</a:t>
            </a:r>
            <a:endParaRPr b="1" sz="3200">
              <a:solidFill>
                <a:schemeClr val="accent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graphicFrame>
        <p:nvGraphicFramePr>
          <p:cNvPr id="1063" name="Google Shape;1063;p133"/>
          <p:cNvGraphicFramePr/>
          <p:nvPr/>
        </p:nvGraphicFramePr>
        <p:xfrm>
          <a:off x="2100450" y="27637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{6C19B100-B487-4EFB-9CF7-894C6D68E3A2}</a:tableStyleId>
              </a:tblPr>
              <a:tblGrid>
                <a:gridCol w="5182075"/>
                <a:gridCol w="1848875"/>
              </a:tblGrid>
              <a:tr h="581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222222"/>
                          </a:solidFill>
                          <a:highlight>
                            <a:schemeClr val="lt1"/>
                          </a:highlight>
                          <a:latin typeface="Lato"/>
                          <a:ea typeface="Lato"/>
                          <a:cs typeface="Lato"/>
                          <a:sym typeface="Lato"/>
                        </a:rPr>
                        <a:t>Metagenomes from the Gulf of Mexico are available under the NCBI BioProject </a:t>
                      </a:r>
                      <a:r>
                        <a:rPr lang="en">
                          <a:solidFill>
                            <a:srgbClr val="222222"/>
                          </a:solidFill>
                          <a:highlight>
                            <a:srgbClr val="A4E9F4"/>
                          </a:highlight>
                          <a:latin typeface="Lato"/>
                          <a:ea typeface="Lato"/>
                          <a:cs typeface="Lato"/>
                          <a:sym typeface="Lato"/>
                        </a:rPr>
                        <a:t>PRJNA291283</a:t>
                      </a:r>
                      <a:r>
                        <a:rPr lang="en">
                          <a:solidFill>
                            <a:srgbClr val="222222"/>
                          </a:solidFill>
                          <a:highlight>
                            <a:schemeClr val="lt1"/>
                          </a:highlight>
                          <a:latin typeface="Lato"/>
                          <a:ea typeface="Lato"/>
                          <a:cs typeface="Lato"/>
                          <a:sym typeface="Lato"/>
                        </a:rPr>
                        <a:t>. 	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222222"/>
                          </a:solidFill>
                          <a:highlight>
                            <a:schemeClr val="lt1"/>
                          </a:highlight>
                          <a:latin typeface="Lato"/>
                          <a:ea typeface="Lato"/>
                          <a:cs typeface="Lato"/>
                          <a:sym typeface="Lato"/>
                        </a:rPr>
                        <a:t>BioProject database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222222"/>
                          </a:solidFill>
                          <a:highlight>
                            <a:schemeClr val="lt1"/>
                          </a:highlight>
                          <a:latin typeface="Lato"/>
                          <a:ea typeface="Lato"/>
                          <a:cs typeface="Lato"/>
                          <a:sym typeface="Lato"/>
                        </a:rPr>
                        <a:t>The microarray data had been previously deposited at Gene Expression Omnibus (GEO) under accession number </a:t>
                      </a:r>
                      <a:r>
                        <a:rPr lang="en">
                          <a:solidFill>
                            <a:srgbClr val="222222"/>
                          </a:solidFill>
                          <a:highlight>
                            <a:srgbClr val="A4E9F4"/>
                          </a:highlight>
                          <a:latin typeface="Lato"/>
                          <a:ea typeface="Lato"/>
                          <a:cs typeface="Lato"/>
                          <a:sym typeface="Lato"/>
                        </a:rPr>
                        <a:t>GSE2603.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rgbClr val="222222"/>
                          </a:solidFill>
                          <a:highlight>
                            <a:schemeClr val="lt1"/>
                          </a:highlight>
                          <a:latin typeface="Lato"/>
                          <a:ea typeface="Lato"/>
                          <a:cs typeface="Lato"/>
                          <a:sym typeface="Lato"/>
                        </a:rPr>
                        <a:t>GEO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222222"/>
                          </a:solidFill>
                          <a:highlight>
                            <a:schemeClr val="lt1"/>
                          </a:highlight>
                          <a:latin typeface="Lato"/>
                          <a:ea typeface="Lato"/>
                          <a:cs typeface="Lato"/>
                          <a:sym typeface="Lato"/>
                        </a:rPr>
                        <a:t>The mass spectrometry proteomics data have been deposited to the ProteomeXchange Consortium via the PRIDE partner repository with the dataset identifier </a:t>
                      </a:r>
                      <a:r>
                        <a:rPr lang="en">
                          <a:solidFill>
                            <a:srgbClr val="222222"/>
                          </a:solidFill>
                          <a:highlight>
                            <a:srgbClr val="A4E9F4"/>
                          </a:highlight>
                          <a:latin typeface="Lato"/>
                          <a:ea typeface="Lato"/>
                          <a:cs typeface="Lato"/>
                          <a:sym typeface="Lato"/>
                        </a:rPr>
                        <a:t>PXD001585</a:t>
                      </a:r>
                      <a:r>
                        <a:rPr lang="en">
                          <a:solidFill>
                            <a:srgbClr val="222222"/>
                          </a:solidFill>
                          <a:highlight>
                            <a:schemeClr val="lt1"/>
                          </a:highlight>
                          <a:latin typeface="Lato"/>
                          <a:ea typeface="Lato"/>
                          <a:cs typeface="Lato"/>
                          <a:sym typeface="Lato"/>
                        </a:rPr>
                        <a:t>. 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highlight>
                            <a:schemeClr val="lt1"/>
                          </a:highlight>
                          <a:latin typeface="Lato"/>
                          <a:ea typeface="Lato"/>
                          <a:cs typeface="Lato"/>
                          <a:sym typeface="Lato"/>
                        </a:rPr>
                        <a:t>ProteomeXchange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cxnSp>
        <p:nvCxnSpPr>
          <p:cNvPr id="1064" name="Google Shape;1064;p133"/>
          <p:cNvCxnSpPr/>
          <p:nvPr/>
        </p:nvCxnSpPr>
        <p:spPr>
          <a:xfrm>
            <a:off x="2054350" y="502175"/>
            <a:ext cx="0" cy="1963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65" name="Google Shape;1065;p133"/>
          <p:cNvCxnSpPr/>
          <p:nvPr/>
        </p:nvCxnSpPr>
        <p:spPr>
          <a:xfrm>
            <a:off x="2054350" y="2803188"/>
            <a:ext cx="0" cy="1963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89"/>
          <p:cNvSpPr/>
          <p:nvPr/>
        </p:nvSpPr>
        <p:spPr>
          <a:xfrm>
            <a:off x="1200" y="4643975"/>
            <a:ext cx="9144000" cy="499500"/>
          </a:xfrm>
          <a:prstGeom prst="rect">
            <a:avLst/>
          </a:prstGeom>
          <a:solidFill>
            <a:srgbClr val="BC2DB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21" name="Google Shape;521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68050" y="143622"/>
            <a:ext cx="1450726" cy="676226"/>
          </a:xfrm>
          <a:prstGeom prst="rect">
            <a:avLst/>
          </a:prstGeom>
          <a:noFill/>
          <a:ln>
            <a:noFill/>
          </a:ln>
        </p:spPr>
      </p:pic>
      <p:sp>
        <p:nvSpPr>
          <p:cNvPr id="522" name="Google Shape;522;p89"/>
          <p:cNvSpPr/>
          <p:nvPr/>
        </p:nvSpPr>
        <p:spPr>
          <a:xfrm>
            <a:off x="1393725" y="1643813"/>
            <a:ext cx="2319900" cy="388200"/>
          </a:xfrm>
          <a:prstGeom prst="wedgeRoundRectCallout">
            <a:avLst>
              <a:gd fmla="val 24599" name="adj1"/>
              <a:gd fmla="val 67648" name="adj2"/>
              <a:gd fmla="val 0" name="adj3"/>
            </a:avLst>
          </a:prstGeom>
          <a:solidFill>
            <a:srgbClr val="F1C8F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1F1F1F"/>
                </a:solidFill>
                <a:latin typeface="Montserrat"/>
                <a:ea typeface="Montserrat"/>
                <a:cs typeface="Montserrat"/>
                <a:sym typeface="Montserrat"/>
              </a:rPr>
              <a:t>Update evaluation processes </a:t>
            </a:r>
            <a:endParaRPr sz="1100">
              <a:solidFill>
                <a:srgbClr val="1F1F1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23" name="Google Shape;523;p89"/>
          <p:cNvSpPr/>
          <p:nvPr/>
        </p:nvSpPr>
        <p:spPr>
          <a:xfrm>
            <a:off x="4503075" y="1553388"/>
            <a:ext cx="1923600" cy="388200"/>
          </a:xfrm>
          <a:prstGeom prst="wedgeRoundRectCallout">
            <a:avLst>
              <a:gd fmla="val -20833" name="adj1"/>
              <a:gd fmla="val 62500" name="adj2"/>
              <a:gd fmla="val 0" name="adj3"/>
            </a:avLst>
          </a:prstGeom>
          <a:solidFill>
            <a:srgbClr val="F1C8F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1F1F1F"/>
                </a:solidFill>
                <a:latin typeface="Montserrat"/>
                <a:ea typeface="Montserrat"/>
                <a:cs typeface="Montserrat"/>
                <a:sym typeface="Montserrat"/>
              </a:rPr>
              <a:t>Standardize metrics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24" name="Google Shape;524;p89"/>
          <p:cNvSpPr/>
          <p:nvPr/>
        </p:nvSpPr>
        <p:spPr>
          <a:xfrm>
            <a:off x="308900" y="819850"/>
            <a:ext cx="2520000" cy="676200"/>
          </a:xfrm>
          <a:prstGeom prst="wedgeRoundRectCallout">
            <a:avLst>
              <a:gd fmla="val -20833" name="adj1"/>
              <a:gd fmla="val 62500" name="adj2"/>
              <a:gd fmla="val 0" name="adj3"/>
            </a:avLst>
          </a:prstGeom>
          <a:solidFill>
            <a:srgbClr val="F1C8F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1F1F1F"/>
                </a:solidFill>
                <a:latin typeface="Montserrat"/>
                <a:ea typeface="Montserrat"/>
                <a:cs typeface="Montserrat"/>
                <a:sym typeface="Montserrat"/>
              </a:rPr>
              <a:t>Gain a holistic view of the impact of research projects, and of return-on-investment</a:t>
            </a:r>
            <a:endParaRPr sz="1100">
              <a:solidFill>
                <a:srgbClr val="1F1F1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25" name="Google Shape;525;p89"/>
          <p:cNvSpPr/>
          <p:nvPr/>
        </p:nvSpPr>
        <p:spPr>
          <a:xfrm>
            <a:off x="5882600" y="819850"/>
            <a:ext cx="2598900" cy="596400"/>
          </a:xfrm>
          <a:prstGeom prst="wedgeRoundRectCallout">
            <a:avLst>
              <a:gd fmla="val 23385" name="adj1"/>
              <a:gd fmla="val 70678" name="adj2"/>
              <a:gd fmla="val 0" name="adj3"/>
            </a:avLst>
          </a:prstGeom>
          <a:solidFill>
            <a:srgbClr val="F1C8F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1F1F1F"/>
                </a:solidFill>
                <a:latin typeface="Montserrat"/>
                <a:ea typeface="Montserrat"/>
                <a:cs typeface="Montserrat"/>
                <a:sym typeface="Montserrat"/>
              </a:rPr>
              <a:t>Improve metadata to make connections between data and other outputs</a:t>
            </a:r>
            <a:endParaRPr sz="900">
              <a:solidFill>
                <a:srgbClr val="1F1F1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26" name="Google Shape;526;p89"/>
          <p:cNvSpPr/>
          <p:nvPr/>
        </p:nvSpPr>
        <p:spPr>
          <a:xfrm>
            <a:off x="3056300" y="819850"/>
            <a:ext cx="2598900" cy="596400"/>
          </a:xfrm>
          <a:prstGeom prst="wedgeRoundRectCallout">
            <a:avLst>
              <a:gd fmla="val -16624" name="adj1"/>
              <a:gd fmla="val 66885" name="adj2"/>
              <a:gd fmla="val 0" name="adj3"/>
            </a:avLst>
          </a:prstGeom>
          <a:solidFill>
            <a:srgbClr val="F1C8F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1F1F1F"/>
                </a:solidFill>
                <a:latin typeface="Montserrat"/>
                <a:ea typeface="Montserrat"/>
                <a:cs typeface="Montserrat"/>
                <a:sym typeface="Montserrat"/>
              </a:rPr>
              <a:t>Inform decisions on resource allocation, funding, cross-agency collaboration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27" name="Google Shape;527;p89"/>
          <p:cNvSpPr txBox="1"/>
          <p:nvPr/>
        </p:nvSpPr>
        <p:spPr>
          <a:xfrm>
            <a:off x="308900" y="232000"/>
            <a:ext cx="7159200" cy="5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Montserrat"/>
                <a:ea typeface="Montserrat"/>
                <a:cs typeface="Montserrat"/>
                <a:sym typeface="Montserrat"/>
              </a:rPr>
              <a:t>Survey - Thank you for sharing your feedback </a:t>
            </a:r>
            <a:br>
              <a:rPr lang="en" sz="1600">
                <a:solidFill>
                  <a:srgbClr val="243B54"/>
                </a:solidFill>
                <a:latin typeface="Barlow"/>
                <a:ea typeface="Barlow"/>
                <a:cs typeface="Barlow"/>
                <a:sym typeface="Barlow"/>
              </a:rPr>
            </a:br>
            <a:r>
              <a:rPr lang="en" sz="1600">
                <a:solidFill>
                  <a:srgbClr val="243B54"/>
                </a:solidFill>
                <a:latin typeface="Barlow"/>
                <a:ea typeface="Barlow"/>
                <a:cs typeface="Barlow"/>
                <a:sym typeface="Barlow"/>
              </a:rPr>
              <a:t>  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28" name="Google Shape;528;p89" title="Chart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9475" y="2357875"/>
            <a:ext cx="4051823" cy="250517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529" name="Google Shape;529;p89" title="Chart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45175" y="2357875"/>
            <a:ext cx="4316636" cy="25051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0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Google Shape;1071;p134"/>
          <p:cNvSpPr txBox="1"/>
          <p:nvPr/>
        </p:nvSpPr>
        <p:spPr>
          <a:xfrm>
            <a:off x="369000" y="247700"/>
            <a:ext cx="8310300" cy="50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FF414B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Workflow </a:t>
            </a:r>
            <a:endParaRPr b="1" sz="2700">
              <a:solidFill>
                <a:srgbClr val="FF414B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1072" name="Google Shape;1072;p134"/>
          <p:cNvSpPr/>
          <p:nvPr/>
        </p:nvSpPr>
        <p:spPr>
          <a:xfrm>
            <a:off x="2072750" y="1169694"/>
            <a:ext cx="448800" cy="433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A4E9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73" name="Google Shape;1073;p134"/>
          <p:cNvSpPr/>
          <p:nvPr/>
        </p:nvSpPr>
        <p:spPr>
          <a:xfrm>
            <a:off x="435950" y="778075"/>
            <a:ext cx="1636800" cy="1170300"/>
          </a:xfrm>
          <a:prstGeom prst="roundRect">
            <a:avLst>
              <a:gd fmla="val 16667" name="adj"/>
            </a:avLst>
          </a:prstGeom>
          <a:solidFill>
            <a:srgbClr val="A4E9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rPr>
              <a:t>Define “datasets”</a:t>
            </a:r>
            <a:endParaRPr sz="2000">
              <a:latin typeface="Barlow Semi Condensed SemiBold"/>
              <a:ea typeface="Barlow Semi Condensed SemiBold"/>
              <a:cs typeface="Barlow Semi Condensed SemiBold"/>
              <a:sym typeface="Barlow Semi Condensed SemiBold"/>
            </a:endParaRPr>
          </a:p>
        </p:txBody>
      </p:sp>
      <p:sp>
        <p:nvSpPr>
          <p:cNvPr id="1074" name="Google Shape;1074;p134"/>
          <p:cNvSpPr/>
          <p:nvPr/>
        </p:nvSpPr>
        <p:spPr>
          <a:xfrm>
            <a:off x="2546121" y="778075"/>
            <a:ext cx="1636800" cy="1170300"/>
          </a:xfrm>
          <a:prstGeom prst="roundRect">
            <a:avLst>
              <a:gd fmla="val 16667" name="adj"/>
            </a:avLst>
          </a:prstGeom>
          <a:solidFill>
            <a:srgbClr val="A4E9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rPr>
              <a:t>Apply ML model to corpus</a:t>
            </a:r>
            <a:endParaRPr sz="2000">
              <a:latin typeface="Barlow Semi Condensed SemiBold"/>
              <a:ea typeface="Barlow Semi Condensed SemiBold"/>
              <a:cs typeface="Barlow Semi Condensed SemiBold"/>
              <a:sym typeface="Barlow Semi Condensed SemiBold"/>
            </a:endParaRPr>
          </a:p>
        </p:txBody>
      </p:sp>
      <p:sp>
        <p:nvSpPr>
          <p:cNvPr id="1075" name="Google Shape;1075;p134"/>
          <p:cNvSpPr txBox="1"/>
          <p:nvPr/>
        </p:nvSpPr>
        <p:spPr>
          <a:xfrm>
            <a:off x="2376056" y="2123853"/>
            <a:ext cx="19563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Lato"/>
                <a:ea typeface="Lato"/>
                <a:cs typeface="Lato"/>
                <a:sym typeface="Lato"/>
              </a:rPr>
              <a:t>SciBERT-based Named Entity Recognition </a:t>
            </a:r>
            <a:endParaRPr sz="17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76" name="Google Shape;1076;p134"/>
          <p:cNvSpPr txBox="1"/>
          <p:nvPr/>
        </p:nvSpPr>
        <p:spPr>
          <a:xfrm>
            <a:off x="2376056" y="3693127"/>
            <a:ext cx="19563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Lato"/>
                <a:ea typeface="Lato"/>
                <a:cs typeface="Lato"/>
                <a:sym typeface="Lato"/>
              </a:rPr>
              <a:t>CZI Full-Text, </a:t>
            </a:r>
            <a:endParaRPr sz="17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Lato"/>
                <a:ea typeface="Lato"/>
                <a:cs typeface="Lato"/>
                <a:sym typeface="Lato"/>
              </a:rPr>
              <a:t>Europe PMC Full-Text</a:t>
            </a:r>
            <a:endParaRPr sz="17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77" name="Google Shape;1077;p134"/>
          <p:cNvSpPr/>
          <p:nvPr/>
        </p:nvSpPr>
        <p:spPr>
          <a:xfrm>
            <a:off x="4760841" y="778075"/>
            <a:ext cx="1636800" cy="1170300"/>
          </a:xfrm>
          <a:prstGeom prst="roundRect">
            <a:avLst>
              <a:gd fmla="val 16667" name="adj"/>
            </a:avLst>
          </a:prstGeom>
          <a:solidFill>
            <a:srgbClr val="A4E9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rPr>
              <a:t>Extract dataset mentions</a:t>
            </a:r>
            <a:endParaRPr sz="2000">
              <a:latin typeface="Barlow Semi Condensed SemiBold"/>
              <a:ea typeface="Barlow Semi Condensed SemiBold"/>
              <a:cs typeface="Barlow Semi Condensed SemiBold"/>
              <a:sym typeface="Barlow Semi Condensed SemiBold"/>
            </a:endParaRPr>
          </a:p>
        </p:txBody>
      </p:sp>
      <p:sp>
        <p:nvSpPr>
          <p:cNvPr id="1078" name="Google Shape;1078;p134"/>
          <p:cNvSpPr/>
          <p:nvPr/>
        </p:nvSpPr>
        <p:spPr>
          <a:xfrm>
            <a:off x="6975552" y="778075"/>
            <a:ext cx="1636800" cy="1170300"/>
          </a:xfrm>
          <a:prstGeom prst="roundRect">
            <a:avLst>
              <a:gd fmla="val 16667" name="adj"/>
            </a:avLst>
          </a:prstGeom>
          <a:solidFill>
            <a:srgbClr val="A4E9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rPr>
              <a:t>Link to a repository</a:t>
            </a:r>
            <a:endParaRPr sz="2000">
              <a:latin typeface="Barlow Semi Condensed SemiBold"/>
              <a:ea typeface="Barlow Semi Condensed SemiBold"/>
              <a:cs typeface="Barlow Semi Condensed SemiBold"/>
              <a:sym typeface="Barlow Semi Condensed SemiBold"/>
            </a:endParaRPr>
          </a:p>
        </p:txBody>
      </p:sp>
      <p:sp>
        <p:nvSpPr>
          <p:cNvPr id="1079" name="Google Shape;1079;p134"/>
          <p:cNvSpPr/>
          <p:nvPr/>
        </p:nvSpPr>
        <p:spPr>
          <a:xfrm>
            <a:off x="4182925" y="1201494"/>
            <a:ext cx="448800" cy="433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A4E9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80" name="Google Shape;1080;p134"/>
          <p:cNvSpPr/>
          <p:nvPr/>
        </p:nvSpPr>
        <p:spPr>
          <a:xfrm>
            <a:off x="6397650" y="1207694"/>
            <a:ext cx="448800" cy="433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A4E9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81" name="Google Shape;1081;p134"/>
          <p:cNvSpPr/>
          <p:nvPr/>
        </p:nvSpPr>
        <p:spPr>
          <a:xfrm rot="5400000">
            <a:off x="3129806" y="3078119"/>
            <a:ext cx="448800" cy="433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6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p135"/>
          <p:cNvSpPr txBox="1"/>
          <p:nvPr>
            <p:ph idx="4294967295" type="body"/>
          </p:nvPr>
        </p:nvSpPr>
        <p:spPr>
          <a:xfrm>
            <a:off x="329425" y="915148"/>
            <a:ext cx="4121400" cy="33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Extract mentions from the literature using ML (NLP) based on their persistent identifiers</a:t>
            </a:r>
            <a:endParaRPr sz="19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900"/>
              <a:t>Clean, disambiguate, and resolve the mentions</a:t>
            </a:r>
            <a:endParaRPr sz="19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900"/>
              <a:t>Join them with the full bibliographic record and dataset record</a:t>
            </a:r>
            <a:endParaRPr sz="19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900"/>
              <a:t>Create a full data citation in the format of standardized, structured metadata</a:t>
            </a:r>
            <a:endParaRPr sz="1900"/>
          </a:p>
        </p:txBody>
      </p:sp>
      <p:pic>
        <p:nvPicPr>
          <p:cNvPr id="1088" name="Google Shape;1088;p135"/>
          <p:cNvPicPr preferRelativeResize="0"/>
          <p:nvPr/>
        </p:nvPicPr>
        <p:blipFill rotWithShape="1">
          <a:blip r:embed="rId3">
            <a:alphaModFix/>
          </a:blip>
          <a:srcRect b="0" l="21862" r="0" t="0"/>
          <a:stretch/>
        </p:blipFill>
        <p:spPr>
          <a:xfrm>
            <a:off x="4572001" y="1063813"/>
            <a:ext cx="4404599" cy="2593962"/>
          </a:xfrm>
          <a:prstGeom prst="rect">
            <a:avLst/>
          </a:prstGeom>
          <a:noFill/>
          <a:ln>
            <a:noFill/>
          </a:ln>
        </p:spPr>
      </p:pic>
      <p:sp>
        <p:nvSpPr>
          <p:cNvPr id="1089" name="Google Shape;1089;p135"/>
          <p:cNvSpPr txBox="1"/>
          <p:nvPr/>
        </p:nvSpPr>
        <p:spPr>
          <a:xfrm>
            <a:off x="5229775" y="4045700"/>
            <a:ext cx="2693400" cy="6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Barlow Semi Condensed"/>
                <a:ea typeface="Barlow Semi Condensed"/>
                <a:cs typeface="Barlow Semi Condensed"/>
                <a:sym typeface="Barlow Semi Condensed"/>
              </a:rPr>
              <a:t>Coming soon - </a:t>
            </a:r>
            <a:endParaRPr b="1" sz="170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Barlow Semi Condensed"/>
                <a:ea typeface="Barlow Semi Condensed"/>
                <a:cs typeface="Barlow Semi Condensed"/>
                <a:sym typeface="Barlow Semi Condensed"/>
              </a:rPr>
              <a:t>Open sourcing the model</a:t>
            </a:r>
            <a:endParaRPr b="1" sz="170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36"/>
          <p:cNvSpPr txBox="1"/>
          <p:nvPr>
            <p:ph idx="4294967295" type="title"/>
          </p:nvPr>
        </p:nvSpPr>
        <p:spPr>
          <a:xfrm>
            <a:off x="277158" y="233363"/>
            <a:ext cx="7098900" cy="95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FD3A44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Paper-dataset links</a:t>
            </a:r>
            <a:endParaRPr sz="27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graphicFrame>
        <p:nvGraphicFramePr>
          <p:cNvPr id="1096" name="Google Shape;1096;p136"/>
          <p:cNvGraphicFramePr/>
          <p:nvPr/>
        </p:nvGraphicFramePr>
        <p:xfrm>
          <a:off x="836962" y="1022086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{412ADEC3-C86C-4EBC-B964-68B0534BB3DC}</a:tableStyleId>
              </a:tblPr>
              <a:tblGrid>
                <a:gridCol w="3836950"/>
                <a:gridCol w="2142350"/>
              </a:tblGrid>
              <a:tr h="4864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b="0" sz="2600" u="none" cap="none" strike="noStrike">
                        <a:solidFill>
                          <a:srgbClr val="000000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33625" marB="33625" marR="67250" marL="672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1" lang="en" sz="2800">
                          <a:solidFill>
                            <a:srgbClr val="FF414B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Counts</a:t>
                      </a:r>
                      <a:endParaRPr b="1" sz="2800" u="none" cap="none" strike="noStrike">
                        <a:solidFill>
                          <a:srgbClr val="FF414B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67250" marB="67250" marR="134500" marL="1345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6475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" sz="26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# full-text papers</a:t>
                      </a:r>
                      <a:endParaRPr sz="2600" u="none" cap="none" strike="noStrike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67250" marB="67250" marR="134500" marL="134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2600">
                          <a:latin typeface="Lato"/>
                          <a:ea typeface="Lato"/>
                          <a:cs typeface="Lato"/>
                          <a:sym typeface="Lato"/>
                        </a:rPr>
                        <a:t>  ~ 16M</a:t>
                      </a:r>
                      <a:endParaRPr sz="2600" u="none" cap="none" strike="noStrike">
                        <a:solidFill>
                          <a:srgbClr val="000000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33625" marB="33625" marR="67250" marL="672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E6E6"/>
                    </a:solidFill>
                  </a:tcPr>
                </a:tc>
              </a:tr>
              <a:tr h="486475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" sz="26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# papers with mentions</a:t>
                      </a:r>
                      <a:endParaRPr sz="2600" u="none" cap="none" strike="noStrike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67250" marB="67250" marR="134500" marL="134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2600">
                          <a:latin typeface="Lato"/>
                          <a:ea typeface="Lato"/>
                          <a:cs typeface="Lato"/>
                          <a:sym typeface="Lato"/>
                        </a:rPr>
                        <a:t>  ~ 315k </a:t>
                      </a:r>
                      <a:endParaRPr sz="2600" u="none" cap="none" strike="noStrike">
                        <a:solidFill>
                          <a:srgbClr val="000000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33625" marB="33625" marR="67250" marL="672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BFB"/>
                    </a:solidFill>
                  </a:tcPr>
                </a:tc>
              </a:tr>
              <a:tr h="486475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" sz="26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# total dataset mentions</a:t>
                      </a:r>
                      <a:endParaRPr sz="2600" u="none" cap="none" strike="noStrike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67250" marB="67250" marR="134500" marL="134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2600">
                          <a:latin typeface="Lato"/>
                          <a:ea typeface="Lato"/>
                          <a:cs typeface="Lato"/>
                          <a:sym typeface="Lato"/>
                        </a:rPr>
                        <a:t>  ~ 914k</a:t>
                      </a:r>
                      <a:endParaRPr sz="2600" u="none" cap="none" strike="noStrike">
                        <a:solidFill>
                          <a:srgbClr val="000000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33625" marB="33625" marR="67250" marL="672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E6E6"/>
                    </a:solidFill>
                  </a:tcPr>
                </a:tc>
              </a:tr>
              <a:tr h="486475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" sz="26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# unique datasets</a:t>
                      </a:r>
                      <a:endParaRPr sz="2600" u="none" cap="none" strike="noStrike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67250" marB="67250" marR="134500" marL="134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2600">
                          <a:latin typeface="Lato"/>
                          <a:ea typeface="Lato"/>
                          <a:cs typeface="Lato"/>
                          <a:sym typeface="Lato"/>
                        </a:rPr>
                        <a:t>  ~ 400k</a:t>
                      </a:r>
                      <a:endParaRPr sz="2600" u="none" cap="none" strike="noStrike">
                        <a:solidFill>
                          <a:srgbClr val="000000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33625" marB="33625" marR="67250" marL="672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FBFB"/>
                    </a:solidFill>
                  </a:tcPr>
                </a:tc>
              </a:tr>
              <a:tr h="486475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# paper-dataset links</a:t>
                      </a:r>
                      <a:endParaRPr sz="26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67250" marB="67250" marR="134500" marL="134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>
                          <a:latin typeface="Lato"/>
                          <a:ea typeface="Lato"/>
                          <a:cs typeface="Lato"/>
                          <a:sym typeface="Lato"/>
                        </a:rPr>
                        <a:t>  ~ 700k</a:t>
                      </a:r>
                      <a:endParaRPr sz="2600" u="none" cap="none" strike="noStrike">
                        <a:solidFill>
                          <a:srgbClr val="000000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33625" marB="33625" marR="67250" marL="672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E6E6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37"/>
          <p:cNvSpPr txBox="1"/>
          <p:nvPr>
            <p:ph type="title"/>
          </p:nvPr>
        </p:nvSpPr>
        <p:spPr>
          <a:xfrm>
            <a:off x="785344" y="1695169"/>
            <a:ext cx="5754600" cy="56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Barlow Semi Condensed"/>
                <a:ea typeface="Barlow Semi Condensed"/>
                <a:cs typeface="Barlow Semi Condensed"/>
                <a:sym typeface="Barlow Semi Condensed"/>
              </a:rPr>
              <a:t>Our journey together!</a:t>
            </a:r>
            <a:endParaRPr b="1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1102" name="Google Shape;1102;p137"/>
          <p:cNvSpPr txBox="1"/>
          <p:nvPr>
            <p:ph idx="1" type="subTitle"/>
          </p:nvPr>
        </p:nvSpPr>
        <p:spPr>
          <a:xfrm>
            <a:off x="785344" y="2120472"/>
            <a:ext cx="6621600" cy="45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55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Building a community corpus</a:t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38"/>
          <p:cNvSpPr txBox="1"/>
          <p:nvPr>
            <p:ph type="title"/>
          </p:nvPr>
        </p:nvSpPr>
        <p:spPr>
          <a:xfrm>
            <a:off x="311700" y="216425"/>
            <a:ext cx="647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Corpus</a:t>
            </a:r>
            <a:endParaRPr/>
          </a:p>
        </p:txBody>
      </p:sp>
      <p:sp>
        <p:nvSpPr>
          <p:cNvPr id="1108" name="Google Shape;1108;p138"/>
          <p:cNvSpPr txBox="1"/>
          <p:nvPr>
            <p:ph idx="2" type="subTitle"/>
          </p:nvPr>
        </p:nvSpPr>
        <p:spPr>
          <a:xfrm>
            <a:off x="311700" y="584225"/>
            <a:ext cx="6621300" cy="35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Data Sources &amp; Access</a:t>
            </a:r>
            <a:endParaRPr sz="2400"/>
          </a:p>
        </p:txBody>
      </p:sp>
      <p:grpSp>
        <p:nvGrpSpPr>
          <p:cNvPr id="1109" name="Google Shape;1109;p138"/>
          <p:cNvGrpSpPr/>
          <p:nvPr/>
        </p:nvGrpSpPr>
        <p:grpSpPr>
          <a:xfrm>
            <a:off x="3599627" y="1442850"/>
            <a:ext cx="3367823" cy="3126000"/>
            <a:chOff x="4657052" y="1252625"/>
            <a:chExt cx="3367823" cy="3126000"/>
          </a:xfrm>
        </p:grpSpPr>
        <p:sp>
          <p:nvSpPr>
            <p:cNvPr id="1110" name="Google Shape;1110;p138"/>
            <p:cNvSpPr/>
            <p:nvPr/>
          </p:nvSpPr>
          <p:spPr>
            <a:xfrm>
              <a:off x="6968275" y="1252625"/>
              <a:ext cx="1056600" cy="3126000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" name="Google Shape;1111;p138"/>
            <p:cNvSpPr/>
            <p:nvPr/>
          </p:nvSpPr>
          <p:spPr>
            <a:xfrm>
              <a:off x="4657052" y="2230800"/>
              <a:ext cx="1506300" cy="1145700"/>
            </a:xfrm>
            <a:prstGeom prst="rect">
              <a:avLst/>
            </a:prstGeom>
            <a:solidFill>
              <a:srgbClr val="2DADDE"/>
            </a:solidFill>
            <a:ln cap="flat" cmpd="sng" w="25400">
              <a:solidFill>
                <a:srgbClr val="535353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Global Data Citation Corpus</a:t>
              </a:r>
              <a:endParaRPr b="1" i="0" sz="1500" u="none" cap="none" strike="noStrik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pic>
          <p:nvPicPr>
            <p:cNvPr id="1112" name="Google Shape;1112;p13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070000" y="1378000"/>
              <a:ext cx="849324" cy="8493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13" name="Google Shape;1113;p13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021638" y="2309700"/>
              <a:ext cx="946050" cy="9460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14" name="Google Shape;1114;p13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070006" y="3338131"/>
              <a:ext cx="849324" cy="8493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15" name="Google Shape;1115;p138"/>
            <p:cNvSpPr/>
            <p:nvPr/>
          </p:nvSpPr>
          <p:spPr>
            <a:xfrm>
              <a:off x="6490225" y="2638250"/>
              <a:ext cx="387900" cy="3522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2DADD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16" name="Google Shape;1116;p138"/>
          <p:cNvSpPr/>
          <p:nvPr/>
        </p:nvSpPr>
        <p:spPr>
          <a:xfrm>
            <a:off x="1954375" y="2593588"/>
            <a:ext cx="1318200" cy="7131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Barlow"/>
                <a:ea typeface="Barlow"/>
                <a:cs typeface="Barlow"/>
                <a:sym typeface="Barlow"/>
              </a:rPr>
              <a:t>Source 2</a:t>
            </a:r>
            <a:endParaRPr sz="1200"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117" name="Google Shape;1117;p138"/>
          <p:cNvSpPr/>
          <p:nvPr/>
        </p:nvSpPr>
        <p:spPr>
          <a:xfrm>
            <a:off x="1954375" y="1893300"/>
            <a:ext cx="1318200" cy="5727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Barlow"/>
                <a:ea typeface="Barlow"/>
                <a:cs typeface="Barlow"/>
                <a:sym typeface="Barlow"/>
              </a:rPr>
              <a:t>Source 1</a:t>
            </a:r>
            <a:endParaRPr sz="1000"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118" name="Google Shape;1118;p138"/>
          <p:cNvSpPr/>
          <p:nvPr/>
        </p:nvSpPr>
        <p:spPr>
          <a:xfrm>
            <a:off x="2498425" y="2396650"/>
            <a:ext cx="230100" cy="282600"/>
          </a:xfrm>
          <a:prstGeom prst="mathPlus">
            <a:avLst>
              <a:gd fmla="val 23520" name="adj1"/>
            </a:avLst>
          </a:prstGeom>
          <a:solidFill>
            <a:srgbClr val="00B1E2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9" name="Google Shape;1119;p138"/>
          <p:cNvSpPr/>
          <p:nvPr/>
        </p:nvSpPr>
        <p:spPr>
          <a:xfrm>
            <a:off x="1954375" y="3434275"/>
            <a:ext cx="1318200" cy="7131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Barlow"/>
                <a:ea typeface="Barlow"/>
                <a:cs typeface="Barlow"/>
                <a:sym typeface="Barlow"/>
              </a:rPr>
              <a:t>Source 3</a:t>
            </a:r>
            <a:endParaRPr sz="1000"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Barlow"/>
                <a:ea typeface="Barlow"/>
                <a:cs typeface="Barlow"/>
                <a:sym typeface="Barlow"/>
              </a:rPr>
              <a:t>……</a:t>
            </a:r>
            <a:endParaRPr sz="1000"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120" name="Google Shape;1120;p138"/>
          <p:cNvSpPr/>
          <p:nvPr/>
        </p:nvSpPr>
        <p:spPr>
          <a:xfrm>
            <a:off x="2498425" y="3215800"/>
            <a:ext cx="230100" cy="282600"/>
          </a:xfrm>
          <a:prstGeom prst="mathPlus">
            <a:avLst>
              <a:gd fmla="val 23520" name="adj1"/>
            </a:avLst>
          </a:prstGeom>
          <a:solidFill>
            <a:srgbClr val="00B1E2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4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" name="Google Shape;1125;p139"/>
          <p:cNvSpPr txBox="1"/>
          <p:nvPr>
            <p:ph type="title"/>
          </p:nvPr>
        </p:nvSpPr>
        <p:spPr>
          <a:xfrm>
            <a:off x="311700" y="216425"/>
            <a:ext cx="647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Corpus Prototype</a:t>
            </a:r>
            <a:endParaRPr/>
          </a:p>
        </p:txBody>
      </p:sp>
      <p:sp>
        <p:nvSpPr>
          <p:cNvPr id="1126" name="Google Shape;1126;p139"/>
          <p:cNvSpPr txBox="1"/>
          <p:nvPr>
            <p:ph idx="2" type="subTitle"/>
          </p:nvPr>
        </p:nvSpPr>
        <p:spPr>
          <a:xfrm>
            <a:off x="311700" y="584225"/>
            <a:ext cx="6621300" cy="35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Visualizing the Corpus</a:t>
            </a:r>
            <a:endParaRPr sz="2400"/>
          </a:p>
        </p:txBody>
      </p:sp>
      <p:pic>
        <p:nvPicPr>
          <p:cNvPr id="1127" name="Google Shape;1127;p1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9125" y="1162351"/>
            <a:ext cx="2204406" cy="3583600"/>
          </a:xfrm>
          <a:prstGeom prst="rect">
            <a:avLst/>
          </a:prstGeom>
          <a:noFill/>
          <a:ln cap="flat" cmpd="sng" w="127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pic>
      <p:pic>
        <p:nvPicPr>
          <p:cNvPr id="1128" name="Google Shape;1128;p139" title="Final Dashboard Gif - Data Citation Corpus - 12 September 2023.mp4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54375" y="1162350"/>
            <a:ext cx="4778150" cy="3583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129" name="Google Shape;1129;p139"/>
          <p:cNvSpPr txBox="1"/>
          <p:nvPr/>
        </p:nvSpPr>
        <p:spPr>
          <a:xfrm>
            <a:off x="2684550" y="4738625"/>
            <a:ext cx="3774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  <a:hlinkClick r:id="rId6"/>
              </a:rPr>
              <a:t>https://makedatacount.org/data-citation/</a:t>
            </a:r>
            <a:endParaRPr sz="1000"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  <a:hlinkClick r:id="rId7"/>
              </a:rPr>
              <a:t>http://corpus.stage.datacite.org/dashboard</a:t>
            </a:r>
            <a:r>
              <a:rPr lang="en" sz="1000">
                <a:latin typeface="Barlow"/>
                <a:ea typeface="Barlow"/>
                <a:cs typeface="Barlow"/>
                <a:sym typeface="Barlow"/>
              </a:rPr>
              <a:t> </a:t>
            </a:r>
            <a:endParaRPr sz="1000"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3" name="Shape 1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Google Shape;1134;p140"/>
          <p:cNvSpPr txBox="1"/>
          <p:nvPr>
            <p:ph type="title"/>
          </p:nvPr>
        </p:nvSpPr>
        <p:spPr>
          <a:xfrm>
            <a:off x="311700" y="216425"/>
            <a:ext cx="647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Exciting Journey Ahead</a:t>
            </a:r>
            <a:endParaRPr/>
          </a:p>
        </p:txBody>
      </p:sp>
      <p:sp>
        <p:nvSpPr>
          <p:cNvPr id="1135" name="Google Shape;1135;p140"/>
          <p:cNvSpPr txBox="1"/>
          <p:nvPr>
            <p:ph idx="2" type="subTitle"/>
          </p:nvPr>
        </p:nvSpPr>
        <p:spPr>
          <a:xfrm>
            <a:off x="311700" y="584225"/>
            <a:ext cx="6621300" cy="35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Community Innovation &amp; Collaboration</a:t>
            </a:r>
            <a:endParaRPr sz="2400"/>
          </a:p>
        </p:txBody>
      </p:sp>
      <p:pic>
        <p:nvPicPr>
          <p:cNvPr id="1136" name="Google Shape;1136;p1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9138" y="1153275"/>
            <a:ext cx="6385724" cy="3714775"/>
          </a:xfrm>
          <a:prstGeom prst="rect">
            <a:avLst/>
          </a:prstGeom>
          <a:noFill/>
          <a:ln cap="flat" cmpd="sng" w="127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0" name="Shape 1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1" name="Google Shape;1141;p141"/>
          <p:cNvSpPr txBox="1"/>
          <p:nvPr>
            <p:ph type="title"/>
          </p:nvPr>
        </p:nvSpPr>
        <p:spPr>
          <a:xfrm>
            <a:off x="785344" y="1695169"/>
            <a:ext cx="5754600" cy="56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Barlow Semi Condensed"/>
                <a:ea typeface="Barlow Semi Condensed"/>
                <a:cs typeface="Barlow Semi Condensed"/>
                <a:sym typeface="Barlow Semi Condensed"/>
              </a:rPr>
              <a:t>Future Collaborations</a:t>
            </a:r>
            <a:endParaRPr b="1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1142" name="Google Shape;1142;p141"/>
          <p:cNvSpPr txBox="1"/>
          <p:nvPr>
            <p:ph idx="1" type="subTitle"/>
          </p:nvPr>
        </p:nvSpPr>
        <p:spPr>
          <a:xfrm>
            <a:off x="785344" y="2120472"/>
            <a:ext cx="6621600" cy="45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55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6" name="Shape 1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" name="Google Shape;1147;p142"/>
          <p:cNvSpPr txBox="1"/>
          <p:nvPr>
            <p:ph type="title"/>
          </p:nvPr>
        </p:nvSpPr>
        <p:spPr>
          <a:xfrm>
            <a:off x="311700" y="216425"/>
            <a:ext cx="6251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Engaging the Community</a:t>
            </a:r>
            <a:endParaRPr/>
          </a:p>
        </p:txBody>
      </p:sp>
      <p:sp>
        <p:nvSpPr>
          <p:cNvPr id="1148" name="Google Shape;1148;p142"/>
          <p:cNvSpPr txBox="1"/>
          <p:nvPr>
            <p:ph idx="1" type="body"/>
          </p:nvPr>
        </p:nvSpPr>
        <p:spPr>
          <a:xfrm>
            <a:off x="311700" y="1304875"/>
            <a:ext cx="3999900" cy="34164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Repositories</a:t>
            </a:r>
            <a:endParaRPr b="1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Submit citations through DOI metadata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Track and display data citations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Explore integration with DataCite Event Data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Organizations with known Data Citations</a:t>
            </a:r>
            <a:endParaRPr b="1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Submit citations to the open data citation corpus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Consultations and expressions of interest welcome</a:t>
            </a:r>
            <a:endParaRPr b="1" sz="2350">
              <a:solidFill>
                <a:schemeClr val="dk1"/>
              </a:solidFill>
            </a:endParaRPr>
          </a:p>
        </p:txBody>
      </p:sp>
      <p:sp>
        <p:nvSpPr>
          <p:cNvPr id="1149" name="Google Shape;1149;p142"/>
          <p:cNvSpPr txBox="1"/>
          <p:nvPr>
            <p:ph idx="2" type="body"/>
          </p:nvPr>
        </p:nvSpPr>
        <p:spPr>
          <a:xfrm>
            <a:off x="4832400" y="13048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Publishers</a:t>
            </a:r>
            <a:endParaRPr b="1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Include data citations in Crossref metadata deposit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Engage with us in discussions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Guidance available for submission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Institutions and Funders</a:t>
            </a:r>
            <a:endParaRPr b="1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Potential uses in institutional processes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Providing feedback welcomed</a:t>
            </a:r>
            <a:endParaRPr/>
          </a:p>
        </p:txBody>
      </p:sp>
      <p:sp>
        <p:nvSpPr>
          <p:cNvPr id="1150" name="Google Shape;1150;p142"/>
          <p:cNvSpPr txBox="1"/>
          <p:nvPr>
            <p:ph idx="3" type="subTitle"/>
          </p:nvPr>
        </p:nvSpPr>
        <p:spPr>
          <a:xfrm>
            <a:off x="311700" y="584225"/>
            <a:ext cx="6251700" cy="35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Building the Corpus Together</a:t>
            </a:r>
            <a:endParaRPr/>
          </a:p>
        </p:txBody>
      </p:sp>
      <p:sp>
        <p:nvSpPr>
          <p:cNvPr id="1151" name="Google Shape;1151;p142"/>
          <p:cNvSpPr txBox="1"/>
          <p:nvPr/>
        </p:nvSpPr>
        <p:spPr>
          <a:xfrm>
            <a:off x="2394300" y="4580575"/>
            <a:ext cx="4355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"/>
                <a:ea typeface="Barlow"/>
                <a:cs typeface="Barlow"/>
                <a:sym typeface="Barlow"/>
              </a:rPr>
              <a:t>Contact </a:t>
            </a:r>
            <a:r>
              <a:rPr lang="en" u="sng"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  <a:hlinkClick r:id="rId3"/>
              </a:rPr>
              <a:t>iratxe.puebla@datacite.org</a:t>
            </a:r>
            <a:r>
              <a:rPr lang="en">
                <a:latin typeface="Barlow"/>
                <a:ea typeface="Barlow"/>
                <a:cs typeface="Barlow"/>
                <a:sym typeface="Barlow"/>
              </a:rPr>
              <a:t> to get involved!</a:t>
            </a:r>
            <a:endParaRPr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5" name="Shape 11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90"/>
          <p:cNvSpPr/>
          <p:nvPr/>
        </p:nvSpPr>
        <p:spPr>
          <a:xfrm>
            <a:off x="1200" y="4643975"/>
            <a:ext cx="9144000" cy="499500"/>
          </a:xfrm>
          <a:prstGeom prst="rect">
            <a:avLst/>
          </a:prstGeom>
          <a:solidFill>
            <a:srgbClr val="BC2DB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35" name="Google Shape;535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68050" y="143622"/>
            <a:ext cx="1450726" cy="676226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90"/>
          <p:cNvSpPr txBox="1"/>
          <p:nvPr/>
        </p:nvSpPr>
        <p:spPr>
          <a:xfrm>
            <a:off x="340350" y="270400"/>
            <a:ext cx="5307900" cy="49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Montserrat"/>
                <a:ea typeface="Montserrat"/>
                <a:cs typeface="Montserrat"/>
                <a:sym typeface="Montserrat"/>
              </a:rPr>
              <a:t>Let’s build on this momentum - but also mind the gap</a:t>
            </a:r>
            <a:endParaRPr b="1"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2521172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br>
              <a:rPr lang="en" sz="1600">
                <a:solidFill>
                  <a:srgbClr val="243B54"/>
                </a:solidFill>
                <a:latin typeface="Barlow"/>
                <a:ea typeface="Barlow"/>
                <a:cs typeface="Barlow"/>
                <a:sym typeface="Barlow"/>
              </a:rPr>
            </a:br>
            <a:r>
              <a:rPr lang="en" sz="1600">
                <a:solidFill>
                  <a:srgbClr val="243B54"/>
                </a:solidFill>
                <a:latin typeface="Barlow"/>
                <a:ea typeface="Barlow"/>
                <a:cs typeface="Barlow"/>
                <a:sym typeface="Barlow"/>
              </a:rPr>
              <a:t>  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37" name="Google Shape;537;p90"/>
          <p:cNvSpPr/>
          <p:nvPr/>
        </p:nvSpPr>
        <p:spPr>
          <a:xfrm>
            <a:off x="5612550" y="1147150"/>
            <a:ext cx="2890800" cy="433200"/>
          </a:xfrm>
          <a:prstGeom prst="roundRect">
            <a:avLst>
              <a:gd fmla="val 16667" name="adj"/>
            </a:avLst>
          </a:prstGeom>
          <a:solidFill>
            <a:srgbClr val="F1C8F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Social sciences &amp; humanities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38" name="Google Shape;538;p90"/>
          <p:cNvSpPr/>
          <p:nvPr/>
        </p:nvSpPr>
        <p:spPr>
          <a:xfrm>
            <a:off x="5641500" y="1754050"/>
            <a:ext cx="2890800" cy="499500"/>
          </a:xfrm>
          <a:prstGeom prst="roundRect">
            <a:avLst>
              <a:gd fmla="val 16667" name="adj"/>
            </a:avLst>
          </a:prstGeom>
          <a:solidFill>
            <a:srgbClr val="F1C8F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Researchers, and early career researchers in particular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39" name="Google Shape;539;p90"/>
          <p:cNvSpPr/>
          <p:nvPr/>
        </p:nvSpPr>
        <p:spPr>
          <a:xfrm>
            <a:off x="5638800" y="2406700"/>
            <a:ext cx="2890800" cy="499500"/>
          </a:xfrm>
          <a:prstGeom prst="roundRect">
            <a:avLst>
              <a:gd fmla="val 16667" name="adj"/>
            </a:avLst>
          </a:prstGeom>
          <a:solidFill>
            <a:srgbClr val="F1C8F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Minority-serving and non-R1 institutions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40" name="Google Shape;540;p90" title="Chart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0350" y="1222850"/>
            <a:ext cx="4641749" cy="2867197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541" name="Google Shape;541;p90"/>
          <p:cNvSpPr/>
          <p:nvPr/>
        </p:nvSpPr>
        <p:spPr>
          <a:xfrm>
            <a:off x="5638800" y="3059350"/>
            <a:ext cx="2890800" cy="499500"/>
          </a:xfrm>
          <a:prstGeom prst="roundRect">
            <a:avLst>
              <a:gd fmla="val 16667" name="adj"/>
            </a:avLst>
          </a:prstGeom>
          <a:solidFill>
            <a:srgbClr val="F1C8F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Patients, those involved in citizen &amp; community science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42" name="Google Shape;542;p90"/>
          <p:cNvSpPr/>
          <p:nvPr/>
        </p:nvSpPr>
        <p:spPr>
          <a:xfrm>
            <a:off x="5648250" y="3712000"/>
            <a:ext cx="2890800" cy="676200"/>
          </a:xfrm>
          <a:prstGeom prst="roundRect">
            <a:avLst>
              <a:gd fmla="val 16667" name="adj"/>
            </a:avLst>
          </a:prstGeom>
          <a:solidFill>
            <a:srgbClr val="F1C8F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latin typeface="Montserrat"/>
                <a:ea typeface="Montserrat"/>
                <a:cs typeface="Montserrat"/>
                <a:sym typeface="Montserrat"/>
              </a:rPr>
              <a:t>Stakeholders from geographical locations beyond US &amp; Europe</a:t>
            </a:r>
            <a:endParaRPr sz="135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9" name="Shape 1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" name="Google Shape;1160;p144"/>
          <p:cNvSpPr/>
          <p:nvPr/>
        </p:nvSpPr>
        <p:spPr>
          <a:xfrm>
            <a:off x="1200" y="4643975"/>
            <a:ext cx="9144000" cy="499500"/>
          </a:xfrm>
          <a:prstGeom prst="rect">
            <a:avLst/>
          </a:prstGeom>
          <a:solidFill>
            <a:srgbClr val="BC2DB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61" name="Google Shape;1161;p1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68050" y="143622"/>
            <a:ext cx="1450726" cy="676226"/>
          </a:xfrm>
          <a:prstGeom prst="rect">
            <a:avLst/>
          </a:prstGeom>
          <a:noFill/>
          <a:ln>
            <a:noFill/>
          </a:ln>
        </p:spPr>
      </p:pic>
      <p:sp>
        <p:nvSpPr>
          <p:cNvPr id="1162" name="Google Shape;1162;p144"/>
          <p:cNvSpPr txBox="1"/>
          <p:nvPr/>
        </p:nvSpPr>
        <p:spPr>
          <a:xfrm>
            <a:off x="457525" y="950475"/>
            <a:ext cx="8503500" cy="29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002744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Five years since the US Evidence Act</a:t>
            </a:r>
            <a:endParaRPr b="1" sz="2800">
              <a:solidFill>
                <a:srgbClr val="002744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rgbClr val="212529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4150592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212529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4150592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002744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Nancy Potok</a:t>
            </a:r>
            <a:endParaRPr b="1" sz="2200">
              <a:solidFill>
                <a:srgbClr val="002744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3176535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002744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CEO, NAPx Consulting</a:t>
            </a:r>
            <a:endParaRPr sz="2200">
              <a:solidFill>
                <a:srgbClr val="002744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3176535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002744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Visiting Scholar, New York University</a:t>
            </a:r>
            <a:endParaRPr sz="2200">
              <a:solidFill>
                <a:srgbClr val="002744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3176535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002744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Visiting Fellow at RTI International</a:t>
            </a:r>
            <a:endParaRPr sz="2200">
              <a:solidFill>
                <a:srgbClr val="002744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4379192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002744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163" name="Google Shape;1163;p144"/>
          <p:cNvPicPr preferRelativeResize="0"/>
          <p:nvPr/>
        </p:nvPicPr>
        <p:blipFill rotWithShape="1">
          <a:blip r:embed="rId4">
            <a:alphaModFix/>
          </a:blip>
          <a:srcRect b="10088" l="0" r="0" t="0"/>
          <a:stretch/>
        </p:blipFill>
        <p:spPr>
          <a:xfrm>
            <a:off x="6270975" y="2089775"/>
            <a:ext cx="1450800" cy="1643100"/>
          </a:xfrm>
          <a:prstGeom prst="ellipse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67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p14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270000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169" name="Google Shape;1169;p145"/>
          <p:cNvSpPr txBox="1"/>
          <p:nvPr>
            <p:ph type="ctrTitle"/>
          </p:nvPr>
        </p:nvSpPr>
        <p:spPr>
          <a:xfrm>
            <a:off x="594875" y="1032850"/>
            <a:ext cx="3252600" cy="27198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Gill Sans"/>
              <a:buNone/>
            </a:pPr>
            <a:r>
              <a:rPr lang="en" sz="26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THE FOUNDATIONS OF EVIDENCE-BASED POLICY MAKING ACT</a:t>
            </a:r>
            <a:r>
              <a:rPr lang="en" sz="2600">
                <a:solidFill>
                  <a:schemeClr val="lt1"/>
                </a:solidFill>
              </a:rPr>
              <a:t> AFTER</a:t>
            </a:r>
            <a:r>
              <a:rPr lang="en" sz="26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 FIVE YEARS </a:t>
            </a:r>
            <a:endParaRPr/>
          </a:p>
        </p:txBody>
      </p:sp>
      <p:sp>
        <p:nvSpPr>
          <p:cNvPr id="1170" name="Google Shape;1170;p145"/>
          <p:cNvSpPr txBox="1"/>
          <p:nvPr>
            <p:ph idx="1" type="subTitle"/>
          </p:nvPr>
        </p:nvSpPr>
        <p:spPr>
          <a:xfrm>
            <a:off x="5067125" y="3204650"/>
            <a:ext cx="3348600" cy="10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</a:pPr>
            <a:r>
              <a:rPr lang="en" sz="1200">
                <a:solidFill>
                  <a:schemeClr val="lt1"/>
                </a:solidFill>
              </a:rPr>
              <a:t>Nancy Potok</a:t>
            </a:r>
            <a:endParaRPr/>
          </a:p>
          <a:p>
            <a:pPr indent="0" lvl="0" marL="0" rtl="0" algn="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</a:pPr>
            <a:r>
              <a:rPr lang="en" sz="1200">
                <a:solidFill>
                  <a:schemeClr val="lt1"/>
                </a:solidFill>
              </a:rPr>
              <a:t>Make Data Count Summit</a:t>
            </a:r>
            <a:endParaRPr/>
          </a:p>
          <a:p>
            <a:pPr indent="0" lvl="0" marL="0" rtl="0" algn="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</a:pPr>
            <a:r>
              <a:rPr lang="en" sz="1200">
                <a:solidFill>
                  <a:schemeClr val="lt1"/>
                </a:solidFill>
              </a:rPr>
              <a:t>September 13, 2023</a:t>
            </a:r>
            <a:endParaRPr/>
          </a:p>
          <a:p>
            <a:pPr indent="0" lvl="0" marL="0" rtl="0" algn="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</a:pPr>
            <a:r>
              <a:rPr lang="en" sz="1200">
                <a:solidFill>
                  <a:schemeClr val="lt1"/>
                </a:solidFill>
              </a:rPr>
              <a:t>Washington, D.C.</a:t>
            </a:r>
            <a:endParaRPr/>
          </a:p>
        </p:txBody>
      </p:sp>
      <p:sp>
        <p:nvSpPr>
          <p:cNvPr id="1171" name="Google Shape;1171;p145"/>
          <p:cNvSpPr/>
          <p:nvPr/>
        </p:nvSpPr>
        <p:spPr>
          <a:xfrm>
            <a:off x="8218302" y="611251"/>
            <a:ext cx="104279" cy="104279"/>
          </a:xfrm>
          <a:custGeom>
            <a:rect b="b" l="l" r="r" t="t"/>
            <a:pathLst>
              <a:path extrusionOk="0" h="139039" w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172" name="Google Shape;1172;p145"/>
          <p:cNvSpPr/>
          <p:nvPr/>
        </p:nvSpPr>
        <p:spPr>
          <a:xfrm>
            <a:off x="8487387" y="783223"/>
            <a:ext cx="68354" cy="68353"/>
          </a:xfrm>
          <a:custGeom>
            <a:rect b="b" l="l" r="r" t="t"/>
            <a:pathLst>
              <a:path extrusionOk="0" h="91138" w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cxnSp>
        <p:nvCxnSpPr>
          <p:cNvPr id="1173" name="Google Shape;1173;p145"/>
          <p:cNvCxnSpPr/>
          <p:nvPr/>
        </p:nvCxnSpPr>
        <p:spPr>
          <a:xfrm rot="10800000">
            <a:off x="628650" y="4705756"/>
            <a:ext cx="8515350" cy="0"/>
          </a:xfrm>
          <a:prstGeom prst="straightConnector1">
            <a:avLst/>
          </a:prstGeom>
          <a:noFill/>
          <a:ln cap="sq" cmpd="sng" w="25400">
            <a:solidFill>
              <a:schemeClr val="lt1"/>
            </a:solidFill>
            <a:prstDash val="solid"/>
            <a:bevel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46"/>
          <p:cNvSpPr txBox="1"/>
          <p:nvPr>
            <p:ph type="title"/>
          </p:nvPr>
        </p:nvSpPr>
        <p:spPr>
          <a:xfrm>
            <a:off x="0" y="0"/>
            <a:ext cx="9144000" cy="126873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Calibri"/>
              <a:buNone/>
            </a:pPr>
            <a:r>
              <a:rPr lang="en">
                <a:solidFill>
                  <a:schemeClr val="lt1"/>
                </a:solidFill>
              </a:rPr>
              <a:t>     Data Ecosystem</a:t>
            </a:r>
            <a:endParaRPr/>
          </a:p>
        </p:txBody>
      </p:sp>
      <p:sp>
        <p:nvSpPr>
          <p:cNvPr id="1179" name="Google Shape;1179;p146"/>
          <p:cNvSpPr txBox="1"/>
          <p:nvPr>
            <p:ph idx="1" type="body"/>
          </p:nvPr>
        </p:nvSpPr>
        <p:spPr>
          <a:xfrm>
            <a:off x="256429" y="1785659"/>
            <a:ext cx="5801060" cy="311426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fontScale="77500" lnSpcReduction="2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ct val="100000"/>
              <a:buNone/>
            </a:pPr>
            <a:r>
              <a:rPr lang="en" sz="2100">
                <a:solidFill>
                  <a:srgbClr val="002060"/>
                </a:solidFill>
              </a:rPr>
              <a:t>Federal Data Strategy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060"/>
              </a:buClr>
              <a:buSzPct val="100000"/>
              <a:buNone/>
            </a:pPr>
            <a:r>
              <a:rPr lang="en" sz="2100">
                <a:solidFill>
                  <a:srgbClr val="002060"/>
                </a:solidFill>
              </a:rPr>
              <a:t>Foundations of Evidence Based Policy Act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060"/>
              </a:buClr>
              <a:buSzPct val="100000"/>
              <a:buNone/>
            </a:pPr>
            <a:r>
              <a:rPr lang="en" sz="2100">
                <a:solidFill>
                  <a:srgbClr val="002060"/>
                </a:solidFill>
              </a:rPr>
              <a:t>CHIPS and Science Act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060"/>
              </a:buClr>
              <a:buSzPct val="100000"/>
              <a:buNone/>
            </a:pPr>
            <a:r>
              <a:rPr lang="en" sz="2100">
                <a:solidFill>
                  <a:srgbClr val="002060"/>
                </a:solidFill>
              </a:rPr>
              <a:t>Administrative Actions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t/>
            </a:r>
            <a:endParaRPr sz="2100">
              <a:solidFill>
                <a:srgbClr val="002060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060"/>
              </a:buClr>
              <a:buSzPct val="100000"/>
              <a:buNone/>
            </a:pPr>
            <a:r>
              <a:rPr lang="en" sz="2100">
                <a:solidFill>
                  <a:srgbClr val="002060"/>
                </a:solidFill>
              </a:rPr>
              <a:t>Data Providers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060"/>
              </a:buClr>
              <a:buSzPct val="100000"/>
              <a:buNone/>
            </a:pPr>
            <a:r>
              <a:rPr lang="en" sz="2100">
                <a:solidFill>
                  <a:srgbClr val="002060"/>
                </a:solidFill>
              </a:rPr>
              <a:t>Data Guardians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060"/>
              </a:buClr>
              <a:buSzPct val="100000"/>
              <a:buNone/>
            </a:pPr>
            <a:r>
              <a:rPr lang="en" sz="2100">
                <a:solidFill>
                  <a:srgbClr val="002060"/>
                </a:solidFill>
              </a:rPr>
              <a:t>Infrastructure Owners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060"/>
              </a:buClr>
              <a:buSzPct val="100000"/>
              <a:buNone/>
            </a:pPr>
            <a:r>
              <a:rPr lang="en" sz="2100">
                <a:solidFill>
                  <a:srgbClr val="002060"/>
                </a:solidFill>
              </a:rPr>
              <a:t>Data Users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060"/>
              </a:buClr>
              <a:buSzPct val="100000"/>
              <a:buNone/>
            </a:pPr>
            <a:r>
              <a:rPr lang="en" sz="2100">
                <a:solidFill>
                  <a:srgbClr val="002060"/>
                </a:solidFill>
              </a:rPr>
              <a:t>Policy Makers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060"/>
              </a:buClr>
              <a:buSzPct val="100000"/>
              <a:buNone/>
            </a:pPr>
            <a:r>
              <a:rPr lang="en" sz="2100">
                <a:solidFill>
                  <a:srgbClr val="002060"/>
                </a:solidFill>
              </a:rPr>
              <a:t>Funders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t/>
            </a:r>
            <a:endParaRPr sz="2100">
              <a:solidFill>
                <a:srgbClr val="002060"/>
              </a:solidFill>
            </a:endParaRPr>
          </a:p>
        </p:txBody>
      </p:sp>
      <p:pic>
        <p:nvPicPr>
          <p:cNvPr descr="A grid with small circles" id="1180" name="Google Shape;1180;p1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83316" y="1241750"/>
            <a:ext cx="3459079" cy="3459079"/>
          </a:xfrm>
          <a:prstGeom prst="rect">
            <a:avLst/>
          </a:prstGeom>
          <a:noFill/>
          <a:ln>
            <a:noFill/>
          </a:ln>
        </p:spPr>
      </p:pic>
      <p:sp>
        <p:nvSpPr>
          <p:cNvPr id="1181" name="Google Shape;1181;p146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900" u="none" cap="none" strike="noStrik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6" name="Google Shape;1186;p1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79524" y="1765379"/>
            <a:ext cx="3056839" cy="2898423"/>
          </a:xfrm>
          <a:prstGeom prst="rect">
            <a:avLst/>
          </a:prstGeom>
          <a:solidFill>
            <a:srgbClr val="ECECEC"/>
          </a:solidFill>
          <a:ln>
            <a:noFill/>
          </a:ln>
        </p:spPr>
      </p:pic>
      <p:sp>
        <p:nvSpPr>
          <p:cNvPr id="1187" name="Google Shape;1187;p147"/>
          <p:cNvSpPr/>
          <p:nvPr/>
        </p:nvSpPr>
        <p:spPr>
          <a:xfrm>
            <a:off x="0" y="0"/>
            <a:ext cx="9144001" cy="1033397"/>
          </a:xfrm>
          <a:prstGeom prst="rect">
            <a:avLst/>
          </a:prstGeom>
          <a:solidFill>
            <a:srgbClr val="00B0F0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8" name="Google Shape;1188;p147"/>
          <p:cNvSpPr txBox="1"/>
          <p:nvPr>
            <p:ph type="title"/>
          </p:nvPr>
        </p:nvSpPr>
        <p:spPr>
          <a:xfrm>
            <a:off x="112734" y="402432"/>
            <a:ext cx="7539103" cy="527627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EFCFC"/>
              </a:buClr>
              <a:buSzPts val="3300"/>
              <a:buFont typeface="Calibri"/>
              <a:buNone/>
            </a:pPr>
            <a:r>
              <a:rPr lang="en">
                <a:solidFill>
                  <a:srgbClr val="FEFCFC"/>
                </a:solidFill>
              </a:rPr>
              <a:t>  Refresh: Evidence Act of 2018</a:t>
            </a:r>
            <a:endParaRPr>
              <a:solidFill>
                <a:srgbClr val="FEFCFC"/>
              </a:solidFill>
            </a:endParaRPr>
          </a:p>
        </p:txBody>
      </p:sp>
      <p:sp>
        <p:nvSpPr>
          <p:cNvPr id="1189" name="Google Shape;1189;p147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90" name="Google Shape;1190;p147"/>
          <p:cNvSpPr txBox="1"/>
          <p:nvPr/>
        </p:nvSpPr>
        <p:spPr>
          <a:xfrm>
            <a:off x="74961" y="1487581"/>
            <a:ext cx="4822793" cy="133882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Foundations for Evidence-Based Policy Making Act of 2018</a:t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Recommendations from the U.S. Commission on Evidence Based Policy Making  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1" name="Google Shape;1191;p147"/>
          <p:cNvSpPr txBox="1"/>
          <p:nvPr/>
        </p:nvSpPr>
        <p:spPr>
          <a:xfrm>
            <a:off x="-85134" y="2815732"/>
            <a:ext cx="4601116" cy="131574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Three Titles: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I.    Federal Evidence Building Activities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II.   Open Government Data Act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III.  Confidential Information Protection and Statistical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       Efficiency Act 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. </a:t>
            </a:r>
            <a:endParaRPr sz="1100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48"/>
          <p:cNvSpPr txBox="1"/>
          <p:nvPr>
            <p:ph type="title"/>
          </p:nvPr>
        </p:nvSpPr>
        <p:spPr>
          <a:xfrm>
            <a:off x="0" y="0"/>
            <a:ext cx="9144000" cy="85490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" sz="3600">
                <a:solidFill>
                  <a:schemeClr val="lt1"/>
                </a:solidFill>
              </a:rPr>
              <a:t>    Initial OMB Guidance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197" name="Google Shape;1197;p148"/>
          <p:cNvSpPr txBox="1"/>
          <p:nvPr/>
        </p:nvSpPr>
        <p:spPr>
          <a:xfrm>
            <a:off x="579182" y="1197999"/>
            <a:ext cx="7867911" cy="500906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215900" lvl="0" marL="215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M-19-23: Phase 1 Implementation of the Foundations for Evidence-Based Policymaking Act of 2018: Leaming Agendas, Personnel, and Planning Guidance; July 10, 2019 </a:t>
            </a:r>
            <a:endParaRPr sz="11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" sz="12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       https://www.whitehouse.gov/wp-content/uploads/2019/07/M-19-23.pdf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15900" lvl="0" marL="215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M-20-12: Phase 4 Implementation of the Foundations for Evidence-Based Policymaking Act of 2018: Program Evaluation Standards and Practices; March 10, 2020  </a:t>
            </a:r>
            <a:endParaRPr sz="1200" u="sng">
              <a:solidFill>
                <a:schemeClr val="hlink"/>
              </a:solidFill>
              <a:latin typeface="Calibri"/>
              <a:ea typeface="Calibri"/>
              <a:cs typeface="Calibri"/>
              <a:sym typeface="Calibri"/>
              <a:hlinkClick r:id="rId4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" sz="12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       https://www.whitehouse.gov/wp-content/uploads/2020/03/M-20-12.pdf</a:t>
            </a: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1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15900" lvl="0" marL="215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M-21-27: Evidence-Based Policymaking: Learning Agendas and Annual Evaluation Plans; June 30, 2021  </a:t>
            </a:r>
            <a:r>
              <a:rPr lang="en" sz="12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6"/>
              </a:rPr>
              <a:t>https://www.whitehouse.gov/wp-content/uploads/2021/06/M-21-27.pdf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15900" lvl="0" marL="215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OMB Circular A-11: Preparation, Submission, and </a:t>
            </a:r>
            <a:r>
              <a:rPr b="0" i="0" lang="en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Execution of the Budget; Section 290: </a:t>
            </a:r>
            <a:endParaRPr sz="11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Evaluation And Evidence-building Activities, August 11, 2023  </a:t>
            </a:r>
            <a:endParaRPr sz="11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" sz="12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7"/>
              </a:rPr>
              <a:t>      https://www.whitehouse.gov/wp-content/uploads/2018/06/s290.pdf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15900" lvl="0" marL="215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OMB Circular A-130: Managing Information as a Strategic Resource, </a:t>
            </a:r>
            <a:endParaRPr sz="11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" sz="12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8"/>
              </a:rPr>
              <a:t>      https://www.whitehouse.gov/wp-content/uploads/legacy_drupal_files/omb/circulars/A130/a130revised.pdf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t/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72C4"/>
              </a:buClr>
              <a:buSzPts val="1400"/>
              <a:buFont typeface="Calibri"/>
              <a:buNone/>
            </a:pPr>
            <a:r>
              <a:rPr b="0" i="0" lang="en" sz="14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9"/>
              </a:rPr>
              <a:t>/</a:t>
            </a:r>
            <a:endParaRPr b="0" i="0" sz="1400" u="none" cap="none" strike="noStrike">
              <a:solidFill>
                <a:srgbClr val="4472C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t/>
            </a:r>
            <a:endParaRPr b="0" i="0" sz="1100" u="none" cap="none" strike="noStrike">
              <a:solidFill>
                <a:srgbClr val="75707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75707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75707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8" name="Google Shape;1198;p148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900" u="none" cap="none" strike="noStrik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03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4" name="Google Shape;1204;p14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5" name="Google Shape;1205;p149"/>
          <p:cNvSpPr/>
          <p:nvPr/>
        </p:nvSpPr>
        <p:spPr>
          <a:xfrm flipH="1">
            <a:off x="1" y="0"/>
            <a:ext cx="9143999" cy="1627523"/>
          </a:xfrm>
          <a:prstGeom prst="rect">
            <a:avLst/>
          </a:prstGeom>
          <a:gradFill>
            <a:gsLst>
              <a:gs pos="0">
                <a:srgbClr val="000000">
                  <a:alpha val="95686"/>
                </a:srgbClr>
              </a:gs>
              <a:gs pos="100000">
                <a:srgbClr val="2F5496"/>
              </a:gs>
            </a:gsLst>
            <a:lin ang="19799999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6" name="Google Shape;1206;p149"/>
          <p:cNvSpPr/>
          <p:nvPr/>
        </p:nvSpPr>
        <p:spPr>
          <a:xfrm flipH="1">
            <a:off x="6062114" y="0"/>
            <a:ext cx="3072908" cy="1627996"/>
          </a:xfrm>
          <a:prstGeom prst="rect">
            <a:avLst/>
          </a:prstGeom>
          <a:gradFill>
            <a:gsLst>
              <a:gs pos="0">
                <a:srgbClr val="1F3864">
                  <a:alpha val="67843"/>
                </a:srgbClr>
              </a:gs>
              <a:gs pos="19000">
                <a:srgbClr val="1F3864">
                  <a:alpha val="67843"/>
                </a:srgbClr>
              </a:gs>
              <a:gs pos="100000">
                <a:srgbClr val="4472C4">
                  <a:alpha val="47843"/>
                </a:srgbClr>
              </a:gs>
            </a:gsLst>
            <a:lin ang="19199999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7" name="Google Shape;1207;p149"/>
          <p:cNvSpPr/>
          <p:nvPr/>
        </p:nvSpPr>
        <p:spPr>
          <a:xfrm flipH="1" rot="-5400000">
            <a:off x="3757984" y="-3757532"/>
            <a:ext cx="1628032" cy="9144000"/>
          </a:xfrm>
          <a:prstGeom prst="rect">
            <a:avLst/>
          </a:prstGeom>
          <a:gradFill>
            <a:gsLst>
              <a:gs pos="0">
                <a:srgbClr val="2F5496">
                  <a:alpha val="15686"/>
                </a:srgbClr>
              </a:gs>
              <a:gs pos="23000">
                <a:srgbClr val="2F5496">
                  <a:alpha val="15686"/>
                </a:srgbClr>
              </a:gs>
              <a:gs pos="99000">
                <a:srgbClr val="000000">
                  <a:alpha val="44705"/>
                </a:srgbClr>
              </a:gs>
              <a:gs pos="100000">
                <a:srgbClr val="000000">
                  <a:alpha val="44705"/>
                </a:srgbClr>
              </a:gs>
            </a:gsLst>
            <a:lin ang="21000001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8" name="Google Shape;1208;p149"/>
          <p:cNvSpPr txBox="1"/>
          <p:nvPr>
            <p:ph type="title"/>
          </p:nvPr>
        </p:nvSpPr>
        <p:spPr>
          <a:xfrm>
            <a:off x="1037673" y="261649"/>
            <a:ext cx="7288583" cy="118233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alibri"/>
              <a:buNone/>
            </a:pPr>
            <a:r>
              <a:rPr b="0" lang="en" sz="3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 Title 1 – Federal Evidence-Building Activities</a:t>
            </a:r>
            <a:endParaRPr/>
          </a:p>
        </p:txBody>
      </p:sp>
      <p:grpSp>
        <p:nvGrpSpPr>
          <p:cNvPr id="1209" name="Google Shape;1209;p149"/>
          <p:cNvGrpSpPr/>
          <p:nvPr/>
        </p:nvGrpSpPr>
        <p:grpSpPr>
          <a:xfrm>
            <a:off x="483042" y="2491987"/>
            <a:ext cx="8195871" cy="1707046"/>
            <a:chOff x="0" y="706671"/>
            <a:chExt cx="10927828" cy="2276061"/>
          </a:xfrm>
        </p:grpSpPr>
        <p:sp>
          <p:nvSpPr>
            <p:cNvPr id="1210" name="Google Shape;1210;p149"/>
            <p:cNvSpPr/>
            <p:nvPr/>
          </p:nvSpPr>
          <p:spPr>
            <a:xfrm>
              <a:off x="0" y="706671"/>
              <a:ext cx="3073451" cy="1951641"/>
            </a:xfrm>
            <a:prstGeom prst="roundRect">
              <a:avLst>
                <a:gd fmla="val 10000" name="adj"/>
              </a:avLst>
            </a:prstGeom>
            <a:solidFill>
              <a:srgbClr val="4372C3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1" name="Google Shape;1211;p149"/>
            <p:cNvSpPr/>
            <p:nvPr/>
          </p:nvSpPr>
          <p:spPr>
            <a:xfrm>
              <a:off x="341494" y="1031091"/>
              <a:ext cx="3073451" cy="1951641"/>
            </a:xfrm>
            <a:prstGeom prst="roundRect">
              <a:avLst>
                <a:gd fmla="val 10000" name="adj"/>
              </a:avLst>
            </a:prstGeom>
            <a:solidFill>
              <a:schemeClr val="lt1">
                <a:alpha val="89803"/>
              </a:schemeClr>
            </a:solidFill>
            <a:ln cap="flat" cmpd="sng" w="12700">
              <a:solidFill>
                <a:srgbClr val="4372C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2" name="Google Shape;1212;p149"/>
            <p:cNvSpPr txBox="1"/>
            <p:nvPr/>
          </p:nvSpPr>
          <p:spPr>
            <a:xfrm>
              <a:off x="398656" y="1088253"/>
              <a:ext cx="2959127" cy="183731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7150" lIns="57150" spcFirstLastPara="1" rIns="57150" wrap="square" tIns="571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31C3D"/>
                </a:buClr>
                <a:buSzPts val="1500"/>
                <a:buFont typeface="Calibri"/>
                <a:buNone/>
              </a:pPr>
              <a:r>
                <a:rPr lang="en" sz="15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Agency Learning Agendas and Evaluation Plans</a:t>
              </a:r>
              <a:endParaRPr sz="1100"/>
            </a:p>
          </p:txBody>
        </p:sp>
        <p:sp>
          <p:nvSpPr>
            <p:cNvPr id="1213" name="Google Shape;1213;p149"/>
            <p:cNvSpPr/>
            <p:nvPr/>
          </p:nvSpPr>
          <p:spPr>
            <a:xfrm>
              <a:off x="3756441" y="706671"/>
              <a:ext cx="3073451" cy="1951641"/>
            </a:xfrm>
            <a:prstGeom prst="roundRect">
              <a:avLst>
                <a:gd fmla="val 10000" name="adj"/>
              </a:avLst>
            </a:prstGeom>
            <a:solidFill>
              <a:srgbClr val="4372C3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4" name="Google Shape;1214;p149"/>
            <p:cNvSpPr/>
            <p:nvPr/>
          </p:nvSpPr>
          <p:spPr>
            <a:xfrm>
              <a:off x="4097935" y="1031091"/>
              <a:ext cx="3073451" cy="1951641"/>
            </a:xfrm>
            <a:prstGeom prst="roundRect">
              <a:avLst>
                <a:gd fmla="val 10000" name="adj"/>
              </a:avLst>
            </a:prstGeom>
            <a:solidFill>
              <a:schemeClr val="lt1">
                <a:alpha val="89803"/>
              </a:schemeClr>
            </a:solidFill>
            <a:ln cap="flat" cmpd="sng" w="12700">
              <a:solidFill>
                <a:srgbClr val="4372C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5" name="Google Shape;1215;p149"/>
            <p:cNvSpPr txBox="1"/>
            <p:nvPr/>
          </p:nvSpPr>
          <p:spPr>
            <a:xfrm>
              <a:off x="4155097" y="1088253"/>
              <a:ext cx="2959127" cy="183731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7150" lIns="57150" spcFirstLastPara="1" rIns="57150" wrap="square" tIns="571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31C3D"/>
                </a:buClr>
                <a:buSzPts val="1500"/>
                <a:buFont typeface="Calibri"/>
                <a:buNone/>
              </a:pPr>
              <a:r>
                <a:t/>
              </a:r>
              <a:endParaRPr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rgbClr val="E31C3D"/>
                </a:buClr>
                <a:buSzPts val="1500"/>
                <a:buFont typeface="Calibri"/>
                <a:buNone/>
              </a:pPr>
              <a:r>
                <a:rPr lang="en" sz="15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Advisory Committee on Data for Evidence-Building </a:t>
              </a:r>
              <a:endParaRPr sz="1100"/>
            </a:p>
            <a:p>
              <a:pPr indent="0" lvl="0" marL="0" marR="0" rtl="0" algn="ctr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rgbClr val="E31C3D"/>
                </a:buClr>
                <a:buSzPts val="1500"/>
                <a:buFont typeface="Calibri"/>
                <a:buNone/>
              </a:pPr>
              <a:r>
                <a:t/>
              </a:r>
              <a:endParaRPr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6" name="Google Shape;1216;p149"/>
            <p:cNvSpPr/>
            <p:nvPr/>
          </p:nvSpPr>
          <p:spPr>
            <a:xfrm>
              <a:off x="7512882" y="706671"/>
              <a:ext cx="3073451" cy="1951641"/>
            </a:xfrm>
            <a:prstGeom prst="roundRect">
              <a:avLst>
                <a:gd fmla="val 10000" name="adj"/>
              </a:avLst>
            </a:prstGeom>
            <a:solidFill>
              <a:srgbClr val="4372C3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" name="Google Shape;1217;p149"/>
            <p:cNvSpPr/>
            <p:nvPr/>
          </p:nvSpPr>
          <p:spPr>
            <a:xfrm>
              <a:off x="7854377" y="1031091"/>
              <a:ext cx="3073451" cy="1951641"/>
            </a:xfrm>
            <a:prstGeom prst="roundRect">
              <a:avLst>
                <a:gd fmla="val 10000" name="adj"/>
              </a:avLst>
            </a:prstGeom>
            <a:solidFill>
              <a:schemeClr val="lt1">
                <a:alpha val="89803"/>
              </a:schemeClr>
            </a:solidFill>
            <a:ln cap="flat" cmpd="sng" w="12700">
              <a:solidFill>
                <a:srgbClr val="4372C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8" name="Google Shape;1218;p149"/>
            <p:cNvSpPr txBox="1"/>
            <p:nvPr/>
          </p:nvSpPr>
          <p:spPr>
            <a:xfrm>
              <a:off x="7911539" y="1088253"/>
              <a:ext cx="2959127" cy="183731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7150" lIns="57150" spcFirstLastPara="1" rIns="57150" wrap="square" tIns="571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31C3D"/>
                </a:buClr>
                <a:buSzPts val="1500"/>
                <a:buFont typeface="Calibri"/>
                <a:buNone/>
              </a:pPr>
              <a:r>
                <a:rPr lang="en" sz="15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Capacity Building: Chief Evaluation Officer</a:t>
              </a:r>
              <a:endParaRPr sz="1100"/>
            </a:p>
          </p:txBody>
        </p:sp>
      </p:grpSp>
      <p:sp>
        <p:nvSpPr>
          <p:cNvPr id="1219" name="Google Shape;1219;p149"/>
          <p:cNvSpPr txBox="1"/>
          <p:nvPr/>
        </p:nvSpPr>
        <p:spPr>
          <a:xfrm>
            <a:off x="-8978" y="-488"/>
            <a:ext cx="9144000" cy="162752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b="1" lang="en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r>
              <a:rPr b="1" lang="en" sz="3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Title I Federal Evidence Building Activities</a:t>
            </a:r>
            <a:endParaRPr sz="1100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3" name="Shape 1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4" name="Google Shape;1224;p150"/>
          <p:cNvSpPr txBox="1"/>
          <p:nvPr>
            <p:ph type="title"/>
          </p:nvPr>
        </p:nvSpPr>
        <p:spPr>
          <a:xfrm>
            <a:off x="0" y="0"/>
            <a:ext cx="9144000" cy="85490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" sz="3600">
                <a:solidFill>
                  <a:schemeClr val="lt1"/>
                </a:solidFill>
              </a:rPr>
              <a:t>    </a:t>
            </a:r>
            <a:r>
              <a:rPr lang="en">
                <a:solidFill>
                  <a:schemeClr val="lt1"/>
                </a:solidFill>
              </a:rPr>
              <a:t>M-21-27 Learning Agendas</a:t>
            </a:r>
            <a:endParaRPr/>
          </a:p>
        </p:txBody>
      </p:sp>
      <p:sp>
        <p:nvSpPr>
          <p:cNvPr id="1225" name="Google Shape;1225;p150"/>
          <p:cNvSpPr txBox="1"/>
          <p:nvPr/>
        </p:nvSpPr>
        <p:spPr>
          <a:xfrm>
            <a:off x="1140320" y="1691989"/>
            <a:ext cx="7867911" cy="300082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“OMB expects agencies to use evidence whenever possible to further both mission and operations, and to commit to build evidence where it is lacking…</a:t>
            </a:r>
            <a:endParaRPr sz="11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OMB strongly believes that implementing the Evidence Act is not a compliance exercise, and that agencies should develop the required Title I deliverables (i.e., the Learning Agenda, Annual Evaluation Plan, and Capacity Assessment for Statistics, Evaluation, Research and Analysis) in a way that fulfills their purpose as strategic, evidence-building plans…”. </a:t>
            </a:r>
            <a:endParaRPr sz="11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72C4"/>
              </a:buClr>
              <a:buSzPts val="1400"/>
              <a:buFont typeface="Calibri"/>
              <a:buNone/>
            </a:pPr>
            <a:r>
              <a:rPr b="0" i="0" lang="en" sz="14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https://www.evaluation.gov/evidence-plans/learning-agenda/</a:t>
            </a:r>
            <a:endParaRPr b="0" i="0" sz="1400" u="none" cap="none" strike="noStrike">
              <a:solidFill>
                <a:srgbClr val="4472C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t/>
            </a:r>
            <a:endParaRPr b="0" i="0" sz="1100" u="none" cap="none" strike="noStrike">
              <a:solidFill>
                <a:srgbClr val="75707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75707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75707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6" name="Google Shape;1226;p150"/>
          <p:cNvSpPr/>
          <p:nvPr/>
        </p:nvSpPr>
        <p:spPr>
          <a:xfrm>
            <a:off x="208211" y="1691989"/>
            <a:ext cx="733806" cy="36347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7" name="Google Shape;1227;p150"/>
          <p:cNvSpPr/>
          <p:nvPr/>
        </p:nvSpPr>
        <p:spPr>
          <a:xfrm>
            <a:off x="208211" y="2491434"/>
            <a:ext cx="733806" cy="36347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8" name="Google Shape;1228;p150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900" u="none" cap="none" strike="noStrik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2" name="Shape 1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3" name="Google Shape;1233;p151"/>
          <p:cNvSpPr txBox="1"/>
          <p:nvPr>
            <p:ph type="title"/>
          </p:nvPr>
        </p:nvSpPr>
        <p:spPr>
          <a:xfrm>
            <a:off x="0" y="0"/>
            <a:ext cx="9144000" cy="99417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Calibri"/>
              <a:buNone/>
            </a:pPr>
            <a:r>
              <a:rPr lang="en">
                <a:solidFill>
                  <a:schemeClr val="lt1"/>
                </a:solidFill>
              </a:rPr>
              <a:t>Health and Human Services Learning Agenda</a:t>
            </a:r>
            <a:endParaRPr/>
          </a:p>
        </p:txBody>
      </p:sp>
      <p:pic>
        <p:nvPicPr>
          <p:cNvPr descr="Text&#10;&#10;Description automatically generated" id="1234" name="Google Shape;1234;p151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94811" y="1215246"/>
            <a:ext cx="3202391" cy="382586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235" name="Google Shape;1235;p151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900" u="none" cap="none" strike="noStrik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9" name="Shape 1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0" name="Google Shape;1240;p152"/>
          <p:cNvSpPr txBox="1"/>
          <p:nvPr>
            <p:ph type="title"/>
          </p:nvPr>
        </p:nvSpPr>
        <p:spPr>
          <a:xfrm>
            <a:off x="0" y="-51271"/>
            <a:ext cx="9144000" cy="99417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EFCFC"/>
              </a:buClr>
              <a:buSzPts val="3300"/>
              <a:buFont typeface="Calibri"/>
              <a:buNone/>
            </a:pPr>
            <a:r>
              <a:rPr lang="en">
                <a:solidFill>
                  <a:srgbClr val="FEFCFC"/>
                </a:solidFill>
              </a:rPr>
              <a:t>National Advisory Committee Report</a:t>
            </a:r>
            <a:endParaRPr>
              <a:solidFill>
                <a:srgbClr val="FEFCFC"/>
              </a:solidFill>
            </a:endParaRPr>
          </a:p>
        </p:txBody>
      </p:sp>
      <p:sp>
        <p:nvSpPr>
          <p:cNvPr id="1241" name="Google Shape;1241;p152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900" u="none" cap="none" strike="noStrik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42" name="Google Shape;1242;p1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3390" y="1296444"/>
            <a:ext cx="2259937" cy="272386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able&#10;&#10;Description automatically generated" id="1243" name="Google Shape;1243;p1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59683" y="1166141"/>
            <a:ext cx="4160989" cy="39896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47" name="Shape 1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8" name="Google Shape;1248;p153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35584" y="1418896"/>
            <a:ext cx="2503834" cy="3240257"/>
          </a:xfrm>
          <a:prstGeom prst="rect">
            <a:avLst/>
          </a:prstGeom>
          <a:noFill/>
          <a:ln>
            <a:noFill/>
          </a:ln>
        </p:spPr>
      </p:pic>
      <p:sp>
        <p:nvSpPr>
          <p:cNvPr id="1249" name="Google Shape;1249;p153"/>
          <p:cNvSpPr txBox="1"/>
          <p:nvPr/>
        </p:nvSpPr>
        <p:spPr>
          <a:xfrm>
            <a:off x="632956" y="4659154"/>
            <a:ext cx="4572783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72C4"/>
              </a:buClr>
              <a:buSzPts val="1400"/>
              <a:buFont typeface="Calibri"/>
              <a:buNone/>
            </a:pPr>
            <a:r>
              <a:rPr b="0" i="0" lang="en" sz="1400" u="none" cap="none" strike="noStrike">
                <a:solidFill>
                  <a:srgbClr val="4472C4"/>
                </a:solidFill>
                <a:latin typeface="Calibri"/>
                <a:ea typeface="Calibri"/>
                <a:cs typeface="Calibri"/>
                <a:sym typeface="Calibri"/>
              </a:rPr>
              <a:t>Datafoundation.org</a:t>
            </a:r>
            <a:endParaRPr b="0" i="0" sz="1400" u="none" cap="none" strike="noStrike">
              <a:solidFill>
                <a:srgbClr val="4472C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0" name="Google Shape;1250;p153"/>
          <p:cNvSpPr txBox="1"/>
          <p:nvPr/>
        </p:nvSpPr>
        <p:spPr>
          <a:xfrm>
            <a:off x="0" y="0"/>
            <a:ext cx="9144000" cy="108491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Calibri"/>
              <a:buNone/>
            </a:pPr>
            <a:r>
              <a:rPr b="0" i="0" lang="en" sz="33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   Designing a National Secure Data Service</a:t>
            </a:r>
            <a:endParaRPr sz="11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Calibri"/>
              <a:buNone/>
            </a:pPr>
            <a:r>
              <a:rPr b="0" i="0" lang="en" sz="33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100"/>
          </a:p>
        </p:txBody>
      </p:sp>
      <p:sp>
        <p:nvSpPr>
          <p:cNvPr id="1251" name="Google Shape;1251;p153"/>
          <p:cNvSpPr txBox="1"/>
          <p:nvPr/>
        </p:nvSpPr>
        <p:spPr>
          <a:xfrm>
            <a:off x="693880" y="2225501"/>
            <a:ext cx="2312701" cy="34624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b="0" i="0" lang="en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Analysis of Alternatives</a:t>
            </a:r>
            <a:endParaRPr sz="1100"/>
          </a:p>
        </p:txBody>
      </p:sp>
      <p:sp>
        <p:nvSpPr>
          <p:cNvPr id="1252" name="Google Shape;1252;p153"/>
          <p:cNvSpPr/>
          <p:nvPr/>
        </p:nvSpPr>
        <p:spPr>
          <a:xfrm rot="-405732">
            <a:off x="194908" y="2414215"/>
            <a:ext cx="4124188" cy="1553858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3" name="Google Shape;1253;p153"/>
          <p:cNvSpPr txBox="1"/>
          <p:nvPr/>
        </p:nvSpPr>
        <p:spPr>
          <a:xfrm rot="-402131">
            <a:off x="274472" y="3048765"/>
            <a:ext cx="3825566" cy="30008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Calibri"/>
              <a:buNone/>
            </a:pPr>
            <a:r>
              <a:rPr b="0" i="0" lang="en" sz="15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White Paper to Inform the Advisory Committee</a:t>
            </a:r>
            <a:endParaRPr sz="1100"/>
          </a:p>
        </p:txBody>
      </p:sp>
      <p:sp>
        <p:nvSpPr>
          <p:cNvPr id="1254" name="Google Shape;1254;p153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900" u="none" cap="none" strike="noStrik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91"/>
          <p:cNvSpPr/>
          <p:nvPr/>
        </p:nvSpPr>
        <p:spPr>
          <a:xfrm>
            <a:off x="1200" y="4643975"/>
            <a:ext cx="9144000" cy="499500"/>
          </a:xfrm>
          <a:prstGeom prst="rect">
            <a:avLst/>
          </a:prstGeom>
          <a:solidFill>
            <a:srgbClr val="BC2DB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48" name="Google Shape;548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68050" y="143622"/>
            <a:ext cx="1450726" cy="676226"/>
          </a:xfrm>
          <a:prstGeom prst="rect">
            <a:avLst/>
          </a:prstGeom>
          <a:noFill/>
          <a:ln>
            <a:noFill/>
          </a:ln>
        </p:spPr>
      </p:pic>
      <p:sp>
        <p:nvSpPr>
          <p:cNvPr id="549" name="Google Shape;549;p91"/>
          <p:cNvSpPr txBox="1"/>
          <p:nvPr/>
        </p:nvSpPr>
        <p:spPr>
          <a:xfrm>
            <a:off x="340350" y="397875"/>
            <a:ext cx="8578500" cy="27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Montserrat"/>
                <a:ea typeface="Montserrat"/>
                <a:cs typeface="Montserrat"/>
                <a:sym typeface="Montserrat"/>
              </a:rPr>
              <a:t>Meeting scope &amp; goals</a:t>
            </a:r>
            <a:endParaRPr b="1"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Actionable items agencies and institutions can take as part of their guidance, processes or infrastructure to advance the evaluation of data usage</a:t>
            </a:r>
            <a:endParaRPr sz="1700"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Char char="●"/>
            </a:pPr>
            <a:r>
              <a:rPr lang="en" sz="1700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Build on what is already available</a:t>
            </a:r>
            <a:endParaRPr sz="1700"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Char char="●"/>
            </a:pPr>
            <a:r>
              <a:rPr lang="en" sz="1700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Focus on what can be achieved short/mid term</a:t>
            </a:r>
            <a:endParaRPr sz="1700"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50" name="Google Shape;550;p91"/>
          <p:cNvSpPr txBox="1"/>
          <p:nvPr/>
        </p:nvSpPr>
        <p:spPr>
          <a:xfrm>
            <a:off x="393300" y="3110775"/>
            <a:ext cx="8472600" cy="825300"/>
          </a:xfrm>
          <a:prstGeom prst="rect">
            <a:avLst/>
          </a:prstGeom>
          <a:solidFill>
            <a:srgbClr val="002744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How to we assign value to open data? </a:t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What tools, processes and policies will advance meaningful metrics?</a:t>
            </a:r>
            <a:endParaRPr b="1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8" name="Shape 1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" name="Google Shape;1259;p154"/>
          <p:cNvSpPr txBox="1"/>
          <p:nvPr>
            <p:ph type="title"/>
          </p:nvPr>
        </p:nvSpPr>
        <p:spPr>
          <a:xfrm>
            <a:off x="401265" y="514350"/>
            <a:ext cx="2085203" cy="38290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alibri"/>
              <a:buNone/>
            </a:pPr>
            <a:r>
              <a:rPr lang="en" sz="3000">
                <a:solidFill>
                  <a:srgbClr val="FFFFFF"/>
                </a:solidFill>
              </a:rPr>
              <a:t>Ideas from Draft Paper </a:t>
            </a:r>
            <a:endParaRPr/>
          </a:p>
        </p:txBody>
      </p:sp>
      <p:grpSp>
        <p:nvGrpSpPr>
          <p:cNvPr id="1260" name="Google Shape;1260;p154"/>
          <p:cNvGrpSpPr/>
          <p:nvPr/>
        </p:nvGrpSpPr>
        <p:grpSpPr>
          <a:xfrm>
            <a:off x="3757613" y="514350"/>
            <a:ext cx="4869656" cy="3829050"/>
            <a:chOff x="0" y="0"/>
            <a:chExt cx="6492875" cy="5105400"/>
          </a:xfrm>
        </p:grpSpPr>
        <p:cxnSp>
          <p:nvCxnSpPr>
            <p:cNvPr id="1261" name="Google Shape;1261;p154"/>
            <p:cNvCxnSpPr/>
            <p:nvPr/>
          </p:nvCxnSpPr>
          <p:spPr>
            <a:xfrm>
              <a:off x="0" y="0"/>
              <a:ext cx="6492875" cy="0"/>
            </a:xfrm>
            <a:prstGeom prst="straightConnector1">
              <a:avLst/>
            </a:prstGeom>
            <a:solidFill>
              <a:schemeClr val="accent2"/>
            </a:solidFill>
            <a:ln cap="flat" cmpd="sng" w="12700">
              <a:solidFill>
                <a:schemeClr val="accent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1262" name="Google Shape;1262;p154"/>
            <p:cNvSpPr/>
            <p:nvPr/>
          </p:nvSpPr>
          <p:spPr>
            <a:xfrm>
              <a:off x="0" y="0"/>
              <a:ext cx="6492875" cy="12763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3" name="Google Shape;1263;p154"/>
            <p:cNvSpPr txBox="1"/>
            <p:nvPr/>
          </p:nvSpPr>
          <p:spPr>
            <a:xfrm>
              <a:off x="0" y="0"/>
              <a:ext cx="6492875" cy="12763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Calibri"/>
                <a:buNone/>
              </a:pPr>
              <a:r>
                <a:rPr lang="en"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Follow up paper to </a:t>
              </a:r>
              <a:r>
                <a:rPr i="1" lang="en"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Modernizing U.S. Data Infrastructure</a:t>
              </a:r>
              <a:r>
                <a:rPr lang="en"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, published by The Data Foundation (Nick Hart co-author)</a:t>
              </a:r>
              <a:endParaRPr sz="1100"/>
            </a:p>
          </p:txBody>
        </p:sp>
        <p:cxnSp>
          <p:nvCxnSpPr>
            <p:cNvPr id="1264" name="Google Shape;1264;p154"/>
            <p:cNvCxnSpPr/>
            <p:nvPr/>
          </p:nvCxnSpPr>
          <p:spPr>
            <a:xfrm>
              <a:off x="0" y="1276350"/>
              <a:ext cx="6492875" cy="0"/>
            </a:xfrm>
            <a:prstGeom prst="straightConnector1">
              <a:avLst/>
            </a:prstGeom>
            <a:solidFill>
              <a:schemeClr val="accent3"/>
            </a:solidFill>
            <a:ln cap="flat" cmpd="sng" w="12700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1265" name="Google Shape;1265;p154"/>
            <p:cNvSpPr/>
            <p:nvPr/>
          </p:nvSpPr>
          <p:spPr>
            <a:xfrm>
              <a:off x="0" y="1276350"/>
              <a:ext cx="6492875" cy="12763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6" name="Google Shape;1266;p154"/>
            <p:cNvSpPr txBox="1"/>
            <p:nvPr/>
          </p:nvSpPr>
          <p:spPr>
            <a:xfrm>
              <a:off x="0" y="1276350"/>
              <a:ext cx="6492875" cy="12763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Calibri"/>
                <a:buNone/>
              </a:pPr>
              <a:r>
                <a:rPr lang="en"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Provides a specific blueprint for NSDS implementation, including structure, governance, and activities in several key areas </a:t>
              </a:r>
              <a:endParaRPr sz="1100"/>
            </a:p>
          </p:txBody>
        </p:sp>
        <p:cxnSp>
          <p:nvCxnSpPr>
            <p:cNvPr id="1267" name="Google Shape;1267;p154"/>
            <p:cNvCxnSpPr/>
            <p:nvPr/>
          </p:nvCxnSpPr>
          <p:spPr>
            <a:xfrm>
              <a:off x="0" y="2552700"/>
              <a:ext cx="6492875" cy="0"/>
            </a:xfrm>
            <a:prstGeom prst="straightConnector1">
              <a:avLst/>
            </a:prstGeom>
            <a:solidFill>
              <a:schemeClr val="accent4"/>
            </a:solidFill>
            <a:ln cap="flat" cmpd="sng" w="12700">
              <a:solidFill>
                <a:schemeClr val="accent4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1268" name="Google Shape;1268;p154"/>
            <p:cNvSpPr/>
            <p:nvPr/>
          </p:nvSpPr>
          <p:spPr>
            <a:xfrm>
              <a:off x="0" y="2552700"/>
              <a:ext cx="6492875" cy="12763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9" name="Google Shape;1269;p154"/>
            <p:cNvSpPr txBox="1"/>
            <p:nvPr/>
          </p:nvSpPr>
          <p:spPr>
            <a:xfrm>
              <a:off x="0" y="2552700"/>
              <a:ext cx="6492875" cy="12763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Calibri"/>
                <a:buNone/>
              </a:pPr>
              <a:r>
                <a:rPr lang="en"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Recognizes the core activities of an NSDS include hosting a secure infrastructure where researchers would: (1) submit proposed research projects for approval; (2) link and access data for research and analyses; and (3) have research results privacy protected then prepared for public dissemination</a:t>
              </a:r>
              <a:endParaRPr sz="1100"/>
            </a:p>
          </p:txBody>
        </p:sp>
        <p:cxnSp>
          <p:nvCxnSpPr>
            <p:cNvPr id="1270" name="Google Shape;1270;p154"/>
            <p:cNvCxnSpPr/>
            <p:nvPr/>
          </p:nvCxnSpPr>
          <p:spPr>
            <a:xfrm>
              <a:off x="0" y="3829050"/>
              <a:ext cx="6492875" cy="0"/>
            </a:xfrm>
            <a:prstGeom prst="straightConnector1">
              <a:avLst/>
            </a:prstGeom>
            <a:solidFill>
              <a:srgbClr val="599BD5"/>
            </a:solidFill>
            <a:ln cap="flat" cmpd="sng" w="12700">
              <a:solidFill>
                <a:srgbClr val="599BD5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1271" name="Google Shape;1271;p154"/>
            <p:cNvSpPr/>
            <p:nvPr/>
          </p:nvSpPr>
          <p:spPr>
            <a:xfrm>
              <a:off x="0" y="3829050"/>
              <a:ext cx="6492875" cy="12763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2" name="Google Shape;1272;p154"/>
            <p:cNvSpPr txBox="1"/>
            <p:nvPr/>
          </p:nvSpPr>
          <p:spPr>
            <a:xfrm>
              <a:off x="0" y="3829050"/>
              <a:ext cx="6492875" cy="12763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Calibri"/>
                <a:buNone/>
              </a:pPr>
              <a:r>
                <a:rPr lang="en"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Offers options for how the NSDS might get started around its core functions to enable later expansion, but most importantly offers a blueprint for how NSF can begin this work quickly, efficiently, and transparently.</a:t>
              </a:r>
              <a:endParaRPr sz="1100"/>
            </a:p>
          </p:txBody>
        </p:sp>
      </p:grpSp>
      <p:pic>
        <p:nvPicPr>
          <p:cNvPr descr="Diagram&#10;&#10;Description automatically generated" id="1273" name="Google Shape;1273;p1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0280" y="742556"/>
            <a:ext cx="2718197" cy="3658388"/>
          </a:xfrm>
          <a:prstGeom prst="rect">
            <a:avLst/>
          </a:prstGeom>
          <a:noFill/>
          <a:ln>
            <a:noFill/>
          </a:ln>
        </p:spPr>
      </p:pic>
      <p:sp>
        <p:nvSpPr>
          <p:cNvPr id="1274" name="Google Shape;1274;p154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900" u="none" cap="none" strike="noStrik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8" name="Shape 1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9" name="Google Shape;1279;p155"/>
          <p:cNvSpPr txBox="1"/>
          <p:nvPr/>
        </p:nvSpPr>
        <p:spPr>
          <a:xfrm>
            <a:off x="0" y="0"/>
            <a:ext cx="9144000" cy="108491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Calibri"/>
              <a:buNone/>
            </a:pPr>
            <a:r>
              <a:rPr b="0" i="0" lang="en" sz="33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     Vision for the NSDS: Coordinating Data Hub</a:t>
            </a:r>
            <a:endParaRPr sz="11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t/>
            </a:r>
            <a:endParaRPr b="0" i="0" sz="33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80" name="Google Shape;1280;p155"/>
          <p:cNvGrpSpPr/>
          <p:nvPr/>
        </p:nvGrpSpPr>
        <p:grpSpPr>
          <a:xfrm>
            <a:off x="2635316" y="1267548"/>
            <a:ext cx="3773517" cy="3773891"/>
            <a:chOff x="2036702" y="0"/>
            <a:chExt cx="5031356" cy="5031854"/>
          </a:xfrm>
        </p:grpSpPr>
        <p:sp>
          <p:nvSpPr>
            <p:cNvPr id="1281" name="Google Shape;1281;p155"/>
            <p:cNvSpPr/>
            <p:nvPr/>
          </p:nvSpPr>
          <p:spPr>
            <a:xfrm>
              <a:off x="3156689" y="1120484"/>
              <a:ext cx="2791383" cy="2791383"/>
            </a:xfrm>
            <a:prstGeom prst="ellipse">
              <a:avLst/>
            </a:prstGeom>
            <a:solidFill>
              <a:srgbClr val="4372C3">
                <a:alpha val="49803"/>
              </a:srgbClr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2" name="Google Shape;1282;p155"/>
            <p:cNvSpPr txBox="1"/>
            <p:nvPr/>
          </p:nvSpPr>
          <p:spPr>
            <a:xfrm>
              <a:off x="3565478" y="1529273"/>
              <a:ext cx="1973805" cy="197380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4300" lIns="14300" spcFirstLastPara="1" rIns="14300" wrap="square" tIns="143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alibri"/>
                <a:buNone/>
              </a:pPr>
              <a:r>
                <a:rPr lang="en" sz="11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Hub that is part of a network in which it plays the central role of coordinating a group of nodes that make up a collaborative system guided by a coherent body and governance process. </a:t>
              </a:r>
              <a:endParaRPr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3" name="Google Shape;1283;p155"/>
            <p:cNvSpPr/>
            <p:nvPr/>
          </p:nvSpPr>
          <p:spPr>
            <a:xfrm>
              <a:off x="3854535" y="0"/>
              <a:ext cx="1395691" cy="1395691"/>
            </a:xfrm>
            <a:prstGeom prst="ellipse">
              <a:avLst/>
            </a:prstGeom>
            <a:solidFill>
              <a:srgbClr val="4372C3">
                <a:alpha val="49803"/>
              </a:srgbClr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4" name="Google Shape;1284;p155"/>
            <p:cNvSpPr txBox="1"/>
            <p:nvPr/>
          </p:nvSpPr>
          <p:spPr>
            <a:xfrm>
              <a:off x="4058929" y="204394"/>
              <a:ext cx="986903" cy="98690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4300" lIns="14300" spcFirstLastPara="1" rIns="14300" wrap="square" tIns="143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alibri"/>
                <a:buNone/>
              </a:pPr>
              <a:r>
                <a:rPr lang="en" sz="11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Research Node</a:t>
              </a:r>
              <a:endParaRPr sz="1100"/>
            </a:p>
          </p:txBody>
        </p:sp>
        <p:sp>
          <p:nvSpPr>
            <p:cNvPr id="1285" name="Google Shape;1285;p155"/>
            <p:cNvSpPr/>
            <p:nvPr/>
          </p:nvSpPr>
          <p:spPr>
            <a:xfrm>
              <a:off x="5672367" y="1818330"/>
              <a:ext cx="1395691" cy="1395691"/>
            </a:xfrm>
            <a:prstGeom prst="ellipse">
              <a:avLst/>
            </a:prstGeom>
            <a:solidFill>
              <a:srgbClr val="4372C3">
                <a:alpha val="49803"/>
              </a:srgbClr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6" name="Google Shape;1286;p155"/>
            <p:cNvSpPr txBox="1"/>
            <p:nvPr/>
          </p:nvSpPr>
          <p:spPr>
            <a:xfrm>
              <a:off x="5876761" y="2022724"/>
              <a:ext cx="986903" cy="98690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4300" lIns="14300" spcFirstLastPara="1" rIns="14300" wrap="square" tIns="143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alibri"/>
                <a:buNone/>
              </a:pPr>
              <a:r>
                <a:rPr lang="en" sz="11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Research Node</a:t>
              </a:r>
              <a:endParaRPr sz="1100"/>
            </a:p>
          </p:txBody>
        </p:sp>
        <p:sp>
          <p:nvSpPr>
            <p:cNvPr id="1287" name="Google Shape;1287;p155"/>
            <p:cNvSpPr/>
            <p:nvPr/>
          </p:nvSpPr>
          <p:spPr>
            <a:xfrm>
              <a:off x="3854535" y="3636163"/>
              <a:ext cx="1395691" cy="1395691"/>
            </a:xfrm>
            <a:prstGeom prst="ellipse">
              <a:avLst/>
            </a:prstGeom>
            <a:solidFill>
              <a:srgbClr val="4372C3">
                <a:alpha val="49803"/>
              </a:srgbClr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8" name="Google Shape;1288;p155"/>
            <p:cNvSpPr txBox="1"/>
            <p:nvPr/>
          </p:nvSpPr>
          <p:spPr>
            <a:xfrm>
              <a:off x="4058929" y="3840557"/>
              <a:ext cx="986903" cy="98690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4300" lIns="14300" spcFirstLastPara="1" rIns="14300" wrap="square" tIns="143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alibri"/>
                <a:buNone/>
              </a:pPr>
              <a:r>
                <a:rPr lang="en" sz="11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Research Node</a:t>
              </a:r>
              <a:endParaRPr sz="1100"/>
            </a:p>
          </p:txBody>
        </p:sp>
        <p:sp>
          <p:nvSpPr>
            <p:cNvPr id="1289" name="Google Shape;1289;p155"/>
            <p:cNvSpPr/>
            <p:nvPr/>
          </p:nvSpPr>
          <p:spPr>
            <a:xfrm>
              <a:off x="2036702" y="1818330"/>
              <a:ext cx="1395691" cy="1395691"/>
            </a:xfrm>
            <a:prstGeom prst="ellipse">
              <a:avLst/>
            </a:prstGeom>
            <a:solidFill>
              <a:srgbClr val="4372C3">
                <a:alpha val="49803"/>
              </a:srgbClr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0" name="Google Shape;1290;p155"/>
            <p:cNvSpPr txBox="1"/>
            <p:nvPr/>
          </p:nvSpPr>
          <p:spPr>
            <a:xfrm>
              <a:off x="2241096" y="2022724"/>
              <a:ext cx="986903" cy="98690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4300" lIns="14300" spcFirstLastPara="1" rIns="14300" wrap="square" tIns="143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alibri"/>
                <a:buNone/>
              </a:pPr>
              <a:r>
                <a:rPr lang="en" sz="11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Research Node</a:t>
              </a:r>
              <a:endParaRPr sz="1100"/>
            </a:p>
          </p:txBody>
        </p:sp>
      </p:grpSp>
      <p:sp>
        <p:nvSpPr>
          <p:cNvPr id="1291" name="Google Shape;1291;p155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900" u="none" cap="none" strike="noStrik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5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p156"/>
          <p:cNvSpPr txBox="1"/>
          <p:nvPr>
            <p:ph type="title"/>
          </p:nvPr>
        </p:nvSpPr>
        <p:spPr>
          <a:xfrm>
            <a:off x="1" y="0"/>
            <a:ext cx="9144000" cy="81350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Calibri"/>
              <a:buNone/>
            </a:pPr>
            <a:r>
              <a:rPr lang="en">
                <a:solidFill>
                  <a:schemeClr val="lt1"/>
                </a:solidFill>
              </a:rPr>
              <a:t>   Important Infrastructure Attributes</a:t>
            </a:r>
            <a:endParaRPr/>
          </a:p>
        </p:txBody>
      </p:sp>
      <p:sp>
        <p:nvSpPr>
          <p:cNvPr id="1297" name="Google Shape;1297;p156"/>
          <p:cNvSpPr txBox="1"/>
          <p:nvPr>
            <p:ph idx="1" type="body"/>
          </p:nvPr>
        </p:nvSpPr>
        <p:spPr>
          <a:xfrm>
            <a:off x="432093" y="1203119"/>
            <a:ext cx="8279813" cy="3633788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r>
              <a:t/>
            </a:r>
            <a:endParaRPr sz="15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r>
              <a:rPr lang="en" sz="1500">
                <a:latin typeface="Calibri"/>
                <a:ea typeface="Calibri"/>
                <a:cs typeface="Calibri"/>
                <a:sym typeface="Calibri"/>
              </a:rPr>
              <a:t>Efficient, transparent, and timely business processes are essential elements for a successful NSDS. The NSDS should not become a bottleneck</a:t>
            </a:r>
            <a:endParaRPr/>
          </a:p>
          <a:p>
            <a:pPr indent="-247650" lvl="1" marL="5969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∙"/>
            </a:pPr>
            <a:r>
              <a:rPr lang="en" sz="1500">
                <a:latin typeface="Calibri"/>
                <a:ea typeface="Calibri"/>
                <a:cs typeface="Calibri"/>
                <a:sym typeface="Calibri"/>
              </a:rPr>
              <a:t>host the application and approval process; enforce standards </a:t>
            </a:r>
            <a:endParaRPr/>
          </a:p>
          <a:p>
            <a:pPr indent="-247650" lvl="1" marL="5969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∙"/>
            </a:pPr>
            <a:r>
              <a:rPr lang="en" sz="1500">
                <a:latin typeface="Calibri"/>
                <a:ea typeface="Calibri"/>
                <a:cs typeface="Calibri"/>
                <a:sym typeface="Calibri"/>
              </a:rPr>
              <a:t>provide core services </a:t>
            </a:r>
            <a:endParaRPr/>
          </a:p>
          <a:p>
            <a:pPr indent="-247650" lvl="1" marL="5969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∙"/>
            </a:pPr>
            <a:r>
              <a:rPr lang="en" sz="1500">
                <a:latin typeface="Calibri"/>
                <a:ea typeface="Calibri"/>
                <a:cs typeface="Calibri"/>
                <a:sym typeface="Calibri"/>
              </a:rPr>
              <a:t>continue to develop new tools for privacy protection, </a:t>
            </a:r>
            <a:r>
              <a:rPr lang="en" sz="1500"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search and discovery of data usage</a:t>
            </a:r>
            <a:r>
              <a:rPr lang="en" sz="1500">
                <a:latin typeface="Calibri"/>
                <a:ea typeface="Calibri"/>
                <a:cs typeface="Calibri"/>
                <a:sym typeface="Calibri"/>
              </a:rPr>
              <a:t>, quality measurement</a:t>
            </a:r>
            <a:endParaRPr/>
          </a:p>
          <a:p>
            <a:pPr indent="-247650" lvl="1" marL="5969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∙"/>
            </a:pPr>
            <a:r>
              <a:rPr lang="en" sz="1500">
                <a:latin typeface="Calibri"/>
                <a:ea typeface="Calibri"/>
                <a:cs typeface="Calibri"/>
                <a:sym typeface="Calibri"/>
              </a:rPr>
              <a:t>Serve as a catalyst for collaboration 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  <a:p>
            <a:pPr indent="-247650" lvl="1" marL="5969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∙"/>
            </a:pPr>
            <a:r>
              <a:rPr lang="en" sz="1500">
                <a:latin typeface="Calibri"/>
                <a:ea typeface="Calibri"/>
                <a:cs typeface="Calibri"/>
                <a:sym typeface="Calibri"/>
              </a:rPr>
              <a:t>identify where agency policies are creating bottlenecks and assist agencies in finding more efficient approaches to meeting their requirements  </a:t>
            </a:r>
            <a:endParaRPr/>
          </a:p>
          <a:p>
            <a:pPr indent="0" lvl="1" marL="3429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en" sz="1200"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  <a:p>
            <a:pPr indent="-152400" lvl="0" marL="2540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None/>
            </a:pPr>
            <a:r>
              <a:t/>
            </a:r>
            <a:endParaRPr sz="1500">
              <a:latin typeface="Calibri"/>
              <a:ea typeface="Calibri"/>
              <a:cs typeface="Calibri"/>
              <a:sym typeface="Calibri"/>
            </a:endParaRPr>
          </a:p>
          <a:p>
            <a:pPr indent="-152400" lvl="0" marL="2540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None/>
            </a:pPr>
            <a:r>
              <a:t/>
            </a:r>
            <a:endParaRPr sz="1500">
              <a:latin typeface="Calibri"/>
              <a:ea typeface="Calibri"/>
              <a:cs typeface="Calibri"/>
              <a:sym typeface="Calibri"/>
            </a:endParaRPr>
          </a:p>
          <a:p>
            <a:pPr indent="-88900" lvl="0" marL="17780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t/>
            </a:r>
            <a:endParaRPr sz="1400"/>
          </a:p>
        </p:txBody>
      </p:sp>
      <p:sp>
        <p:nvSpPr>
          <p:cNvPr id="1298" name="Google Shape;1298;p156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900" u="none" cap="none" strike="noStrik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2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Google Shape;1303;p157"/>
          <p:cNvSpPr txBox="1"/>
          <p:nvPr>
            <p:ph type="title"/>
          </p:nvPr>
        </p:nvSpPr>
        <p:spPr>
          <a:xfrm>
            <a:off x="0" y="0"/>
            <a:ext cx="9143999" cy="108782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anchorCtr="0" anchor="ctr" bIns="34275" lIns="68575" spcFirstLastPara="1" rIns="68575" wrap="square" tIns="34275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None/>
            </a:pPr>
            <a:r>
              <a:rPr lang="en" sz="2800">
                <a:solidFill>
                  <a:schemeClr val="lt1"/>
                </a:solidFill>
              </a:rPr>
              <a:t>   </a:t>
            </a:r>
            <a:br>
              <a:rPr lang="en" sz="2800">
                <a:solidFill>
                  <a:schemeClr val="lt1"/>
                </a:solidFill>
              </a:rPr>
            </a:br>
            <a:r>
              <a:rPr lang="en" sz="2800">
                <a:solidFill>
                  <a:schemeClr val="lt1"/>
                </a:solidFill>
              </a:rPr>
              <a:t>   </a:t>
            </a:r>
            <a:r>
              <a:rPr lang="en">
                <a:solidFill>
                  <a:schemeClr val="lt1"/>
                </a:solidFill>
              </a:rPr>
              <a:t>CHIPS and Science Act of 2022: </a:t>
            </a:r>
            <a:br>
              <a:rPr lang="en">
                <a:solidFill>
                  <a:schemeClr val="lt1"/>
                </a:solidFill>
              </a:rPr>
            </a:br>
            <a:r>
              <a:rPr lang="en">
                <a:solidFill>
                  <a:schemeClr val="lt1"/>
                </a:solidFill>
              </a:rPr>
              <a:t>   SEC. 10375 National Secure Data Service</a:t>
            </a:r>
            <a:br>
              <a:rPr lang="en">
                <a:solidFill>
                  <a:schemeClr val="lt1"/>
                </a:solidFill>
              </a:rPr>
            </a:br>
            <a:r>
              <a:rPr lang="en">
                <a:solidFill>
                  <a:schemeClr val="lt1"/>
                </a:solidFill>
              </a:rPr>
              <a:t> </a:t>
            </a:r>
            <a:endParaRPr/>
          </a:p>
        </p:txBody>
      </p:sp>
      <p:grpSp>
        <p:nvGrpSpPr>
          <p:cNvPr id="1304" name="Google Shape;1304;p157"/>
          <p:cNvGrpSpPr/>
          <p:nvPr/>
        </p:nvGrpSpPr>
        <p:grpSpPr>
          <a:xfrm>
            <a:off x="635466" y="1801487"/>
            <a:ext cx="8154099" cy="2764155"/>
            <a:chOff x="0" y="2883"/>
            <a:chExt cx="10872132" cy="3685540"/>
          </a:xfrm>
        </p:grpSpPr>
        <p:sp>
          <p:nvSpPr>
            <p:cNvPr id="1305" name="Google Shape;1305;p157"/>
            <p:cNvSpPr/>
            <p:nvPr/>
          </p:nvSpPr>
          <p:spPr>
            <a:xfrm>
              <a:off x="0" y="2883"/>
              <a:ext cx="10872132" cy="614256"/>
            </a:xfrm>
            <a:prstGeom prst="roundRect">
              <a:avLst>
                <a:gd fmla="val 10000" name="adj"/>
              </a:avLst>
            </a:prstGeom>
            <a:solidFill>
              <a:srgbClr val="CCD3EA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6" name="Google Shape;1306;p157"/>
            <p:cNvSpPr/>
            <p:nvPr/>
          </p:nvSpPr>
          <p:spPr>
            <a:xfrm>
              <a:off x="185812" y="141091"/>
              <a:ext cx="337841" cy="337841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7" name="Google Shape;1307;p157"/>
            <p:cNvSpPr/>
            <p:nvPr/>
          </p:nvSpPr>
          <p:spPr>
            <a:xfrm>
              <a:off x="709466" y="2883"/>
              <a:ext cx="10162665" cy="61425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8" name="Google Shape;1308;p157"/>
            <p:cNvSpPr txBox="1"/>
            <p:nvPr/>
          </p:nvSpPr>
          <p:spPr>
            <a:xfrm>
              <a:off x="709466" y="2883"/>
              <a:ext cx="10162665" cy="61425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8750" lIns="48750" spcFirstLastPara="1" rIns="48750" wrap="square" tIns="48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Authorizes NSF to establish a National Secure Data Service pilot</a:t>
              </a:r>
              <a:endParaRPr sz="1100"/>
            </a:p>
          </p:txBody>
        </p:sp>
        <p:sp>
          <p:nvSpPr>
            <p:cNvPr id="1309" name="Google Shape;1309;p157"/>
            <p:cNvSpPr/>
            <p:nvPr/>
          </p:nvSpPr>
          <p:spPr>
            <a:xfrm>
              <a:off x="0" y="770704"/>
              <a:ext cx="10872132" cy="614256"/>
            </a:xfrm>
            <a:prstGeom prst="roundRect">
              <a:avLst>
                <a:gd fmla="val 10000" name="adj"/>
              </a:avLst>
            </a:prstGeom>
            <a:solidFill>
              <a:srgbClr val="CCD3EA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0" name="Google Shape;1310;p157"/>
            <p:cNvSpPr/>
            <p:nvPr/>
          </p:nvSpPr>
          <p:spPr>
            <a:xfrm>
              <a:off x="185812" y="908912"/>
              <a:ext cx="337841" cy="337841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1" name="Google Shape;1311;p157"/>
            <p:cNvSpPr/>
            <p:nvPr/>
          </p:nvSpPr>
          <p:spPr>
            <a:xfrm>
              <a:off x="709466" y="770704"/>
              <a:ext cx="10162665" cy="61425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2" name="Google Shape;1312;p157"/>
            <p:cNvSpPr txBox="1"/>
            <p:nvPr/>
          </p:nvSpPr>
          <p:spPr>
            <a:xfrm>
              <a:off x="709466" y="770704"/>
              <a:ext cx="10162665" cy="61425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8750" lIns="48750" spcFirstLastPara="1" rIns="48750" wrap="square" tIns="48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Charged with developing, refining, and testing models to inform a full service NSDS</a:t>
              </a:r>
              <a:endParaRPr sz="1100"/>
            </a:p>
          </p:txBody>
        </p:sp>
        <p:sp>
          <p:nvSpPr>
            <p:cNvPr id="1313" name="Google Shape;1313;p157"/>
            <p:cNvSpPr/>
            <p:nvPr/>
          </p:nvSpPr>
          <p:spPr>
            <a:xfrm>
              <a:off x="0" y="1538525"/>
              <a:ext cx="10872132" cy="614256"/>
            </a:xfrm>
            <a:prstGeom prst="roundRect">
              <a:avLst>
                <a:gd fmla="val 10000" name="adj"/>
              </a:avLst>
            </a:prstGeom>
            <a:solidFill>
              <a:srgbClr val="CCD3EA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4" name="Google Shape;1314;p157"/>
            <p:cNvSpPr/>
            <p:nvPr/>
          </p:nvSpPr>
          <p:spPr>
            <a:xfrm>
              <a:off x="185812" y="1676733"/>
              <a:ext cx="337841" cy="337841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5" name="Google Shape;1315;p157"/>
            <p:cNvSpPr/>
            <p:nvPr/>
          </p:nvSpPr>
          <p:spPr>
            <a:xfrm>
              <a:off x="709466" y="1538525"/>
              <a:ext cx="10162665" cy="61425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6" name="Google Shape;1316;p157"/>
            <p:cNvSpPr txBox="1"/>
            <p:nvPr/>
          </p:nvSpPr>
          <p:spPr>
            <a:xfrm>
              <a:off x="709466" y="1538525"/>
              <a:ext cx="10162665" cy="61425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8750" lIns="48750" spcFirstLastPara="1" rIns="48750" wrap="square" tIns="48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Authorizes USD $9 million per year 2022-2026 (total $45 million)</a:t>
              </a:r>
              <a:endParaRPr sz="1100"/>
            </a:p>
          </p:txBody>
        </p:sp>
        <p:sp>
          <p:nvSpPr>
            <p:cNvPr id="1317" name="Google Shape;1317;p157"/>
            <p:cNvSpPr/>
            <p:nvPr/>
          </p:nvSpPr>
          <p:spPr>
            <a:xfrm>
              <a:off x="0" y="2306346"/>
              <a:ext cx="10872132" cy="614256"/>
            </a:xfrm>
            <a:prstGeom prst="roundRect">
              <a:avLst>
                <a:gd fmla="val 10000" name="adj"/>
              </a:avLst>
            </a:prstGeom>
            <a:solidFill>
              <a:srgbClr val="CCD3EA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8" name="Google Shape;1318;p157"/>
            <p:cNvSpPr/>
            <p:nvPr/>
          </p:nvSpPr>
          <p:spPr>
            <a:xfrm>
              <a:off x="185812" y="2444554"/>
              <a:ext cx="337841" cy="337841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9" name="Google Shape;1319;p157"/>
            <p:cNvSpPr/>
            <p:nvPr/>
          </p:nvSpPr>
          <p:spPr>
            <a:xfrm>
              <a:off x="709466" y="2306346"/>
              <a:ext cx="10162665" cy="61425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0" name="Google Shape;1320;p157"/>
            <p:cNvSpPr txBox="1"/>
            <p:nvPr/>
          </p:nvSpPr>
          <p:spPr>
            <a:xfrm>
              <a:off x="709466" y="2306346"/>
              <a:ext cx="10162665" cy="61425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8750" lIns="48750" spcFirstLastPara="1" rIns="48750" wrap="square" tIns="48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Requires pilot be set up within one year of enactment</a:t>
              </a:r>
              <a:endParaRPr sz="1100"/>
            </a:p>
          </p:txBody>
        </p:sp>
        <p:sp>
          <p:nvSpPr>
            <p:cNvPr id="1321" name="Google Shape;1321;p157"/>
            <p:cNvSpPr/>
            <p:nvPr/>
          </p:nvSpPr>
          <p:spPr>
            <a:xfrm>
              <a:off x="0" y="3074167"/>
              <a:ext cx="10872132" cy="614256"/>
            </a:xfrm>
            <a:prstGeom prst="roundRect">
              <a:avLst>
                <a:gd fmla="val 10000" name="adj"/>
              </a:avLst>
            </a:prstGeom>
            <a:solidFill>
              <a:srgbClr val="CCD3EA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2" name="Google Shape;1322;p157"/>
            <p:cNvSpPr/>
            <p:nvPr/>
          </p:nvSpPr>
          <p:spPr>
            <a:xfrm>
              <a:off x="185812" y="3212375"/>
              <a:ext cx="337841" cy="337841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3" name="Google Shape;1323;p157"/>
            <p:cNvSpPr/>
            <p:nvPr/>
          </p:nvSpPr>
          <p:spPr>
            <a:xfrm>
              <a:off x="709466" y="3074167"/>
              <a:ext cx="10162665" cy="61425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4" name="Google Shape;1324;p157"/>
            <p:cNvSpPr txBox="1"/>
            <p:nvPr/>
          </p:nvSpPr>
          <p:spPr>
            <a:xfrm>
              <a:off x="709466" y="3074167"/>
              <a:ext cx="10162665" cy="61425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8750" lIns="48750" spcFirstLastPara="1" rIns="48750" wrap="square" tIns="48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i="1" lang="en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America’s Data Hub </a:t>
              </a:r>
              <a:r>
                <a:rPr i="0" lang="en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is</a:t>
              </a:r>
              <a:r>
                <a:rPr i="1" lang="en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lang="en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home for the pilot  https://www.americasdatahub.org/   </a:t>
              </a:r>
              <a:endParaRPr sz="1100"/>
            </a:p>
          </p:txBody>
        </p:sp>
      </p:grpSp>
      <p:sp>
        <p:nvSpPr>
          <p:cNvPr id="1325" name="Google Shape;1325;p157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900" u="none" cap="none" strike="noStrik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9" name="Shape 1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0" name="Google Shape;1330;p158"/>
          <p:cNvSpPr txBox="1"/>
          <p:nvPr>
            <p:ph idx="1" type="body"/>
          </p:nvPr>
        </p:nvSpPr>
        <p:spPr>
          <a:xfrm>
            <a:off x="507626" y="1555797"/>
            <a:ext cx="7886700" cy="326350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fontScale="62500" lnSpcReduction="20000"/>
          </a:bodyPr>
          <a:lstStyle/>
          <a:p>
            <a:pPr indent="-172243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b="1" lang="en" u="sng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Secure Compute Environment Scan (SCE)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indent="-172243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b="1" lang="en" u="sng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Creation of Synthetic Data for the Annual Business Survey (ABS) and Use of Verification Metrics (ABSSyn)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indent="-172243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b="1" lang="en" u="sng" strike="noStrike">
                <a:solidFill>
                  <a:schemeClr val="hlink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  <a:hlinkClick r:id="rId5"/>
              </a:rPr>
              <a:t>Models for a Data Concierge Service for a National Secure Data Service (DCS)</a:t>
            </a:r>
            <a:endParaRPr b="1">
              <a:highlight>
                <a:srgbClr val="FFFF00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172243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b="1" lang="en" u="sng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Evaluation of Noise Infusion for the Survey of Doctorate Recipients (SDRN)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indent="-172243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b="1" lang="en" u="sng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7"/>
              </a:rPr>
              <a:t>Utilizing Privacy Preserving Record Linkage to Link Data from Two Federal Statistical Agencies (PPRL1)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indent="-172243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b="1" lang="en" u="sng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8"/>
              </a:rPr>
              <a:t>Utilizing Privacy Preserving Record Linkage with Parent Agency Data and Statistical Agency Data to Inform Programs and Policies (PPRL2)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indent="-172243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b="1" lang="en" u="sng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9"/>
              </a:rPr>
              <a:t>Creation of Synthetic Data for the Survey of Earned Doctorates and Development and Use of Verification Metrics (SEDSyn)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indent="-172243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b="1" lang="en" u="sng" strike="noStrike">
                <a:solidFill>
                  <a:schemeClr val="hlink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  <a:hlinkClick r:id="rId10"/>
              </a:rPr>
              <a:t>Data Usage Platform as a Federal Data Asset (DUP)</a:t>
            </a:r>
            <a:endParaRPr b="1">
              <a:highlight>
                <a:srgbClr val="FFFF00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172243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b="1" lang="en" u="sng" strike="noStrike">
                <a:solidFill>
                  <a:schemeClr val="hlink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  <a:hlinkClick r:id="rId11"/>
              </a:rPr>
              <a:t>Development of a Prototype for the Standard Application Process Portal (SAP)</a:t>
            </a:r>
            <a:endParaRPr b="1">
              <a:highlight>
                <a:srgbClr val="FFFF00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172243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b="1" lang="en" u="sng" strike="noStrike">
                <a:solidFill>
                  <a:schemeClr val="hlink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  <a:hlinkClick r:id="rId12"/>
              </a:rPr>
              <a:t>Expanding Equitable Access to Restricted-Use Data through Federal Statistical Research Data Centers (FSRDC)</a:t>
            </a:r>
            <a:endParaRPr b="1">
              <a:highlight>
                <a:srgbClr val="FFFF00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</p:txBody>
      </p:sp>
      <p:sp>
        <p:nvSpPr>
          <p:cNvPr id="1331" name="Google Shape;1331;p158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32" name="Google Shape;1332;p158"/>
          <p:cNvSpPr txBox="1"/>
          <p:nvPr>
            <p:ph type="title"/>
          </p:nvPr>
        </p:nvSpPr>
        <p:spPr>
          <a:xfrm>
            <a:off x="41563" y="0"/>
            <a:ext cx="9102437" cy="99417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anchorCtr="0" anchor="ctr" bIns="34275" lIns="68575" spcFirstLastPara="1" rIns="68575" wrap="square" tIns="34275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None/>
            </a:pPr>
            <a:r>
              <a:rPr lang="en" sz="2800">
                <a:solidFill>
                  <a:schemeClr val="lt1"/>
                </a:solidFill>
              </a:rPr>
              <a:t>   </a:t>
            </a:r>
            <a:br>
              <a:rPr lang="en" sz="2800">
                <a:solidFill>
                  <a:schemeClr val="lt1"/>
                </a:solidFill>
              </a:rPr>
            </a:br>
            <a:r>
              <a:rPr lang="en" sz="2800">
                <a:solidFill>
                  <a:schemeClr val="lt1"/>
                </a:solidFill>
              </a:rPr>
              <a:t>   </a:t>
            </a:r>
            <a:br>
              <a:rPr lang="en" sz="2800">
                <a:solidFill>
                  <a:schemeClr val="lt1"/>
                </a:solidFill>
              </a:rPr>
            </a:br>
            <a:r>
              <a:rPr lang="en" sz="3700">
                <a:solidFill>
                  <a:schemeClr val="lt1"/>
                </a:solidFill>
              </a:rPr>
              <a:t>America’s Data Hub Consortium: Pending Awards </a:t>
            </a:r>
            <a:br>
              <a:rPr lang="en">
                <a:solidFill>
                  <a:schemeClr val="lt1"/>
                </a:solidFill>
              </a:rPr>
            </a:br>
            <a:br>
              <a:rPr lang="en">
                <a:solidFill>
                  <a:schemeClr val="lt1"/>
                </a:solidFill>
              </a:rPr>
            </a:br>
            <a:r>
              <a:rPr lang="en">
                <a:solidFill>
                  <a:schemeClr val="lt1"/>
                </a:solidFill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159"/>
          <p:cNvSpPr/>
          <p:nvPr/>
        </p:nvSpPr>
        <p:spPr>
          <a:xfrm>
            <a:off x="-1" y="0"/>
            <a:ext cx="9144001" cy="994172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8" name="Google Shape;1338;p159"/>
          <p:cNvSpPr txBox="1"/>
          <p:nvPr>
            <p:ph type="title"/>
          </p:nvPr>
        </p:nvSpPr>
        <p:spPr>
          <a:xfrm>
            <a:off x="-1" y="4957"/>
            <a:ext cx="9144001" cy="99417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EFCFC"/>
              </a:buClr>
              <a:buSzPts val="3300"/>
              <a:buFont typeface="Calibri"/>
              <a:buNone/>
            </a:pPr>
            <a:r>
              <a:rPr lang="en">
                <a:solidFill>
                  <a:srgbClr val="FEFCFC"/>
                </a:solidFill>
              </a:rPr>
              <a:t>   Evidence Act – One Application Mandate</a:t>
            </a:r>
            <a:endParaRPr>
              <a:solidFill>
                <a:srgbClr val="FEFCFC"/>
              </a:solidFill>
            </a:endParaRPr>
          </a:p>
        </p:txBody>
      </p:sp>
      <p:sp>
        <p:nvSpPr>
          <p:cNvPr id="1339" name="Google Shape;1339;p159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900" u="none" cap="none" strike="noStrik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40" name="Google Shape;1340;p1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64189" y="1578509"/>
            <a:ext cx="6488367" cy="2948893"/>
          </a:xfrm>
          <a:prstGeom prst="rect">
            <a:avLst/>
          </a:prstGeom>
          <a:solidFill>
            <a:srgbClr val="ECECEC"/>
          </a:solidFill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4" name="Shape 1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5" name="Google Shape;1345;p1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92648" y="1732272"/>
            <a:ext cx="3056839" cy="2898423"/>
          </a:xfrm>
          <a:prstGeom prst="rect">
            <a:avLst/>
          </a:prstGeom>
          <a:solidFill>
            <a:srgbClr val="ECECEC"/>
          </a:solidFill>
          <a:ln>
            <a:noFill/>
          </a:ln>
        </p:spPr>
      </p:pic>
      <p:sp>
        <p:nvSpPr>
          <p:cNvPr id="1346" name="Google Shape;1346;p160"/>
          <p:cNvSpPr/>
          <p:nvPr/>
        </p:nvSpPr>
        <p:spPr>
          <a:xfrm>
            <a:off x="-1" y="19190"/>
            <a:ext cx="9144001" cy="994172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7" name="Google Shape;1347;p160"/>
          <p:cNvSpPr txBox="1"/>
          <p:nvPr>
            <p:ph type="title"/>
          </p:nvPr>
        </p:nvSpPr>
        <p:spPr>
          <a:xfrm>
            <a:off x="0" y="15719"/>
            <a:ext cx="9144000" cy="99417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EFCFC"/>
              </a:buClr>
              <a:buSzPts val="3300"/>
              <a:buFont typeface="Calibri"/>
              <a:buNone/>
            </a:pPr>
            <a:r>
              <a:rPr lang="en">
                <a:solidFill>
                  <a:srgbClr val="FEFCFC"/>
                </a:solidFill>
              </a:rPr>
              <a:t>   Title 2 - OPEN Government Data Act </a:t>
            </a:r>
            <a:endParaRPr/>
          </a:p>
        </p:txBody>
      </p:sp>
      <p:pic>
        <p:nvPicPr>
          <p:cNvPr id="1348" name="Google Shape;1348;p160"/>
          <p:cNvPicPr preferRelativeResize="0"/>
          <p:nvPr/>
        </p:nvPicPr>
        <p:blipFill rotWithShape="1">
          <a:blip r:embed="rId4">
            <a:alphaModFix/>
          </a:blip>
          <a:srcRect b="-1" l="745" r="4496" t="0"/>
          <a:stretch/>
        </p:blipFill>
        <p:spPr>
          <a:xfrm>
            <a:off x="628650" y="1281014"/>
            <a:ext cx="7160560" cy="3665044"/>
          </a:xfrm>
          <a:prstGeom prst="rect">
            <a:avLst/>
          </a:prstGeom>
          <a:solidFill>
            <a:srgbClr val="ECECEC"/>
          </a:solidFill>
          <a:ln>
            <a:noFill/>
          </a:ln>
          <a:effectLst>
            <a:outerShdw blurRad="254000" rotWithShape="0" algn="t" dir="5400000" dist="38100">
              <a:srgbClr val="000000">
                <a:alpha val="20000"/>
              </a:srgbClr>
            </a:outerShdw>
          </a:effectLst>
        </p:spPr>
      </p:pic>
      <p:sp>
        <p:nvSpPr>
          <p:cNvPr id="1349" name="Google Shape;1349;p160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900" u="none" cap="none" strike="noStrik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600"/>
                                        <p:tgtEl>
                                          <p:spTgt spid="13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3" name="Shape 1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4" name="Google Shape;1354;p161"/>
          <p:cNvSpPr txBox="1"/>
          <p:nvPr>
            <p:ph idx="1" type="body"/>
          </p:nvPr>
        </p:nvSpPr>
        <p:spPr>
          <a:xfrm>
            <a:off x="187036" y="1369219"/>
            <a:ext cx="8328314" cy="367188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fontScale="92500" lnSpcReduction="1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"/>
              <a:t>                                                         https://democratizingdata.ai/</a:t>
            </a:r>
            <a:endParaRPr/>
          </a:p>
        </p:txBody>
      </p:sp>
      <p:sp>
        <p:nvSpPr>
          <p:cNvPr id="1355" name="Google Shape;1355;p161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56" name="Google Shape;1356;p161"/>
          <p:cNvSpPr txBox="1"/>
          <p:nvPr>
            <p:ph type="title"/>
          </p:nvPr>
        </p:nvSpPr>
        <p:spPr>
          <a:xfrm>
            <a:off x="0" y="1"/>
            <a:ext cx="9144000" cy="126801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EFCFC"/>
              </a:buClr>
              <a:buSzPts val="3300"/>
              <a:buFont typeface="Calibri"/>
              <a:buNone/>
            </a:pPr>
            <a:r>
              <a:rPr lang="en">
                <a:solidFill>
                  <a:srgbClr val="FEFCFC"/>
                </a:solidFill>
              </a:rPr>
              <a:t>   Democratizing Data Search and Discovery Platform </a:t>
            </a:r>
            <a:endParaRPr/>
          </a:p>
        </p:txBody>
      </p:sp>
      <p:pic>
        <p:nvPicPr>
          <p:cNvPr id="1357" name="Google Shape;1357;p1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42596" y="1402557"/>
            <a:ext cx="5350364" cy="317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1" name="Shape 1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2" name="Google Shape;1362;p162"/>
          <p:cNvSpPr/>
          <p:nvPr/>
        </p:nvSpPr>
        <p:spPr>
          <a:xfrm>
            <a:off x="-1" y="-31459"/>
            <a:ext cx="9144001" cy="994172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3" name="Google Shape;1363;p162"/>
          <p:cNvSpPr txBox="1"/>
          <p:nvPr>
            <p:ph type="title"/>
          </p:nvPr>
        </p:nvSpPr>
        <p:spPr>
          <a:xfrm>
            <a:off x="0" y="-57948"/>
            <a:ext cx="9144001" cy="101183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EFCFC"/>
              </a:buClr>
              <a:buSzPts val="2400"/>
              <a:buFont typeface="Calibri"/>
              <a:buNone/>
            </a:pPr>
            <a:r>
              <a:rPr lang="en" sz="2400">
                <a:solidFill>
                  <a:srgbClr val="FEFCFC"/>
                </a:solidFill>
              </a:rPr>
              <a:t>The Potential for Value-added of a Data Usage Platform as  a Shared Service across Federal Agencies</a:t>
            </a:r>
            <a:endParaRPr/>
          </a:p>
        </p:txBody>
      </p:sp>
      <p:sp>
        <p:nvSpPr>
          <p:cNvPr id="1364" name="Google Shape;1364;p162"/>
          <p:cNvSpPr txBox="1"/>
          <p:nvPr>
            <p:ph idx="1" type="body"/>
          </p:nvPr>
        </p:nvSpPr>
        <p:spPr>
          <a:xfrm>
            <a:off x="628650" y="1560447"/>
            <a:ext cx="7785305" cy="349468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840"/>
              </a:buClr>
              <a:buSzPts val="1800"/>
              <a:buNone/>
            </a:pPr>
            <a:r>
              <a:rPr lang="en" sz="1800">
                <a:solidFill>
                  <a:srgbClr val="006840"/>
                </a:solidFill>
              </a:rPr>
              <a:t>A shared data usage platform with data metrics</a:t>
            </a:r>
            <a:endParaRPr/>
          </a:p>
          <a:p>
            <a:pPr indent="-177800" lvl="0" marL="1778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252525"/>
              </a:buClr>
              <a:buSzPts val="1800"/>
              <a:buFont typeface="Calibri"/>
              <a:buChar char="-"/>
            </a:pPr>
            <a:r>
              <a:rPr lang="en" sz="1800">
                <a:solidFill>
                  <a:srgbClr val="252525"/>
                </a:solidFill>
              </a:rPr>
              <a:t>Meets the mandates of the Evidence Act for agencies to interact with users</a:t>
            </a:r>
            <a:endParaRPr/>
          </a:p>
          <a:p>
            <a:pPr indent="-177800" lvl="0" marL="1778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252525"/>
              </a:buClr>
              <a:buSzPts val="1800"/>
              <a:buFont typeface="Calibri"/>
              <a:buChar char="-"/>
            </a:pPr>
            <a:r>
              <a:rPr lang="en" sz="1800">
                <a:solidFill>
                  <a:srgbClr val="252525"/>
                </a:solidFill>
              </a:rPr>
              <a:t>Builds a potential health profile of agency data activities</a:t>
            </a:r>
            <a:endParaRPr/>
          </a:p>
          <a:p>
            <a:pPr indent="-177800" lvl="0" marL="1778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252525"/>
              </a:buClr>
              <a:buSzPts val="1800"/>
              <a:buFont typeface="Calibri"/>
              <a:buChar char="-"/>
            </a:pPr>
            <a:r>
              <a:rPr lang="en" sz="1800">
                <a:solidFill>
                  <a:srgbClr val="252525"/>
                </a:solidFill>
              </a:rPr>
              <a:t>Enables user communities to connect and partner on research, analysis and application of the data</a:t>
            </a:r>
            <a:endParaRPr/>
          </a:p>
          <a:p>
            <a:pPr indent="-177800" lvl="0" marL="1778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252525"/>
              </a:buClr>
              <a:buSzPts val="1800"/>
              <a:buFont typeface="Calibri"/>
              <a:buChar char="-"/>
            </a:pPr>
            <a:r>
              <a:rPr lang="en" sz="1800">
                <a:solidFill>
                  <a:srgbClr val="252525"/>
                </a:solidFill>
              </a:rPr>
              <a:t>Supports transparency in data access, data use, and federal data offerings</a:t>
            </a:r>
            <a:endParaRPr/>
          </a:p>
          <a:p>
            <a:pPr indent="-177800" lvl="0" marL="1778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252525"/>
              </a:buClr>
              <a:buSzPts val="1800"/>
              <a:buFont typeface="Calibri"/>
              <a:buChar char="-"/>
            </a:pPr>
            <a:r>
              <a:rPr lang="en" sz="1800">
                <a:solidFill>
                  <a:srgbClr val="252525"/>
                </a:solidFill>
              </a:rPr>
              <a:t>Builds public trust in official federal statistics and other data</a:t>
            </a:r>
            <a:endParaRPr/>
          </a:p>
        </p:txBody>
      </p:sp>
      <p:sp>
        <p:nvSpPr>
          <p:cNvPr id="1365" name="Google Shape;1365;p162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900" u="none" cap="none" strike="noStrik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9" name="Shape 1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0" name="Google Shape;1370;p163"/>
          <p:cNvSpPr/>
          <p:nvPr/>
        </p:nvSpPr>
        <p:spPr>
          <a:xfrm>
            <a:off x="-1" y="0"/>
            <a:ext cx="9144001" cy="994172"/>
          </a:xfrm>
          <a:prstGeom prst="rect">
            <a:avLst/>
          </a:prstGeom>
          <a:solidFill>
            <a:srgbClr val="00B0F0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1" name="Google Shape;1371;p163"/>
          <p:cNvSpPr txBox="1"/>
          <p:nvPr>
            <p:ph type="title"/>
          </p:nvPr>
        </p:nvSpPr>
        <p:spPr>
          <a:xfrm>
            <a:off x="532840" y="102394"/>
            <a:ext cx="7447413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EFCFC"/>
              </a:buClr>
              <a:buSzPts val="2400"/>
              <a:buFont typeface="Calibri"/>
              <a:buNone/>
            </a:pPr>
            <a:r>
              <a:rPr lang="en" sz="2400">
                <a:solidFill>
                  <a:srgbClr val="FEFCFC"/>
                </a:solidFill>
              </a:rPr>
              <a:t>Summary: A Mixed Bag of Results After 5 Years </a:t>
            </a:r>
            <a:endParaRPr/>
          </a:p>
        </p:txBody>
      </p:sp>
      <p:sp>
        <p:nvSpPr>
          <p:cNvPr id="1372" name="Google Shape;1372;p163"/>
          <p:cNvSpPr txBox="1"/>
          <p:nvPr>
            <p:ph idx="1" type="body"/>
          </p:nvPr>
        </p:nvSpPr>
        <p:spPr>
          <a:xfrm>
            <a:off x="918071" y="1270704"/>
            <a:ext cx="7122777" cy="349468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" sz="1800"/>
              <a:t>Guidance in place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" sz="1800"/>
              <a:t>NSDS Pilot Underway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" sz="1800"/>
              <a:t>Agency personnel in place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" sz="1800"/>
              <a:t>Good intentions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b="1" sz="1800">
              <a:solidFill>
                <a:schemeClr val="accent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252525"/>
              </a:buClr>
              <a:buSzPts val="1800"/>
              <a:buNone/>
            </a:pPr>
            <a:r>
              <a:rPr lang="en" sz="1800">
                <a:solidFill>
                  <a:srgbClr val="252525"/>
                </a:solidFill>
              </a:rPr>
              <a:t>Agency culture change is slow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252525"/>
              </a:buClr>
              <a:buSzPts val="1800"/>
              <a:buNone/>
            </a:pPr>
            <a:r>
              <a:rPr lang="en" sz="1800">
                <a:solidFill>
                  <a:srgbClr val="252525"/>
                </a:solidFill>
              </a:rPr>
              <a:t>Pandemic delays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252525"/>
              </a:buClr>
              <a:buSzPts val="1800"/>
              <a:buNone/>
            </a:pPr>
            <a:r>
              <a:rPr lang="en" sz="1800">
                <a:solidFill>
                  <a:srgbClr val="252525"/>
                </a:solidFill>
              </a:rPr>
              <a:t>Lots of unfunded mandates (not enough money and staff to implement)</a:t>
            </a:r>
            <a:endParaRPr/>
          </a:p>
          <a:p>
            <a:pPr indent="-63500" lvl="0" marL="1778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rgbClr val="252525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252525"/>
              </a:buClr>
              <a:buSzPts val="1800"/>
              <a:buNone/>
            </a:pPr>
            <a:r>
              <a:rPr lang="en" sz="1800">
                <a:solidFill>
                  <a:srgbClr val="252525"/>
                </a:solidFill>
              </a:rPr>
              <a:t>   Slow but steady progress with much work remaining</a:t>
            </a:r>
            <a:endParaRPr/>
          </a:p>
        </p:txBody>
      </p:sp>
      <p:sp>
        <p:nvSpPr>
          <p:cNvPr id="1373" name="Google Shape;1373;p163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900" u="none" cap="none" strike="noStrik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4" name="Google Shape;1374;p163"/>
          <p:cNvSpPr/>
          <p:nvPr/>
        </p:nvSpPr>
        <p:spPr>
          <a:xfrm>
            <a:off x="344087" y="4580618"/>
            <a:ext cx="377505" cy="344167"/>
          </a:xfrm>
          <a:prstGeom prst="mathEqual">
            <a:avLst>
              <a:gd fmla="val 23520" name="adj1"/>
              <a:gd fmla="val 11760" name="adj2"/>
            </a:avLst>
          </a:prstGeom>
          <a:solidFill>
            <a:schemeClr val="accent1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5" name="Google Shape;1375;p163"/>
          <p:cNvSpPr/>
          <p:nvPr/>
        </p:nvSpPr>
        <p:spPr>
          <a:xfrm>
            <a:off x="226882" y="2686574"/>
            <a:ext cx="528128" cy="552100"/>
          </a:xfrm>
          <a:prstGeom prst="mathPlus">
            <a:avLst>
              <a:gd fmla="val 23520" name="adj1"/>
            </a:avLst>
          </a:prstGeom>
          <a:solidFill>
            <a:schemeClr val="accent1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92"/>
          <p:cNvSpPr/>
          <p:nvPr/>
        </p:nvSpPr>
        <p:spPr>
          <a:xfrm>
            <a:off x="1200" y="4643975"/>
            <a:ext cx="9144000" cy="499500"/>
          </a:xfrm>
          <a:prstGeom prst="rect">
            <a:avLst/>
          </a:prstGeom>
          <a:solidFill>
            <a:srgbClr val="BC2DB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56" name="Google Shape;556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68050" y="143622"/>
            <a:ext cx="1450726" cy="676226"/>
          </a:xfrm>
          <a:prstGeom prst="rect">
            <a:avLst/>
          </a:prstGeom>
          <a:noFill/>
          <a:ln>
            <a:noFill/>
          </a:ln>
        </p:spPr>
      </p:pic>
      <p:sp>
        <p:nvSpPr>
          <p:cNvPr id="557" name="Google Shape;557;p92"/>
          <p:cNvSpPr txBox="1"/>
          <p:nvPr/>
        </p:nvSpPr>
        <p:spPr>
          <a:xfrm>
            <a:off x="457525" y="950475"/>
            <a:ext cx="8503500" cy="29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002744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Defining the Need for Open Data Metrics</a:t>
            </a:r>
            <a:endParaRPr b="1" sz="2800">
              <a:solidFill>
                <a:srgbClr val="002744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rgbClr val="212529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4150592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212529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4150592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002744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Daniella Lowenberg</a:t>
            </a:r>
            <a:endParaRPr b="1" sz="2200">
              <a:solidFill>
                <a:srgbClr val="002744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4379192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002744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University of California Office of the President</a:t>
            </a:r>
            <a:endParaRPr sz="2200">
              <a:solidFill>
                <a:srgbClr val="002744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58" name="Google Shape;558;p92"/>
          <p:cNvPicPr preferRelativeResize="0"/>
          <p:nvPr/>
        </p:nvPicPr>
        <p:blipFill rotWithShape="1">
          <a:blip r:embed="rId4">
            <a:alphaModFix/>
          </a:blip>
          <a:srcRect b="20998" l="0" r="0" t="0"/>
          <a:stretch/>
        </p:blipFill>
        <p:spPr>
          <a:xfrm>
            <a:off x="5397500" y="1784101"/>
            <a:ext cx="1817100" cy="1807200"/>
          </a:xfrm>
          <a:prstGeom prst="ellipse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9" name="Shape 1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0" name="Google Shape;1380;p164"/>
          <p:cNvSpPr/>
          <p:nvPr/>
        </p:nvSpPr>
        <p:spPr>
          <a:xfrm>
            <a:off x="1200" y="4643975"/>
            <a:ext cx="9144000" cy="499500"/>
          </a:xfrm>
          <a:prstGeom prst="rect">
            <a:avLst/>
          </a:prstGeom>
          <a:solidFill>
            <a:srgbClr val="BC2DB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81" name="Google Shape;1381;p1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68050" y="143622"/>
            <a:ext cx="1450726" cy="676226"/>
          </a:xfrm>
          <a:prstGeom prst="rect">
            <a:avLst/>
          </a:prstGeom>
          <a:noFill/>
          <a:ln>
            <a:noFill/>
          </a:ln>
        </p:spPr>
      </p:pic>
      <p:sp>
        <p:nvSpPr>
          <p:cNvPr id="1382" name="Google Shape;1382;p164"/>
          <p:cNvSpPr txBox="1"/>
          <p:nvPr/>
        </p:nvSpPr>
        <p:spPr>
          <a:xfrm>
            <a:off x="302850" y="819850"/>
            <a:ext cx="8662500" cy="10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002744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Meaningful Data Metrics: The State of Evidence from Bibliometrics Studies on Data Reuse</a:t>
            </a:r>
            <a:endParaRPr b="1" sz="2400">
              <a:solidFill>
                <a:srgbClr val="002744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rgbClr val="212529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212529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83" name="Google Shape;1383;p164"/>
          <p:cNvSpPr txBox="1"/>
          <p:nvPr/>
        </p:nvSpPr>
        <p:spPr>
          <a:xfrm>
            <a:off x="556825" y="3362250"/>
            <a:ext cx="1965000" cy="9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002744"/>
                </a:solidFill>
                <a:latin typeface="Montserrat"/>
                <a:ea typeface="Montserrat"/>
                <a:cs typeface="Montserrat"/>
                <a:sym typeface="Montserrat"/>
              </a:rPr>
              <a:t>Moderator:</a:t>
            </a:r>
            <a:r>
              <a:rPr b="1" lang="en" sz="1000">
                <a:solidFill>
                  <a:srgbClr val="002744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sz="1000">
              <a:solidFill>
                <a:srgbClr val="00274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002744"/>
                </a:solidFill>
                <a:latin typeface="Montserrat"/>
                <a:ea typeface="Montserrat"/>
                <a:cs typeface="Montserrat"/>
                <a:sym typeface="Montserrat"/>
              </a:rPr>
              <a:t>Stefanie Haustein</a:t>
            </a:r>
            <a:endParaRPr b="1" sz="1000">
              <a:solidFill>
                <a:srgbClr val="00274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2744"/>
                </a:solidFill>
                <a:latin typeface="Montserrat"/>
                <a:ea typeface="Montserrat"/>
                <a:cs typeface="Montserrat"/>
                <a:sym typeface="Montserrat"/>
              </a:rPr>
              <a:t>Associate Professor, University of Ottawa &amp; co-Director of the ScholCommLab</a:t>
            </a:r>
            <a:endParaRPr sz="1000">
              <a:solidFill>
                <a:srgbClr val="00274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4" name="Google Shape;1384;p164"/>
          <p:cNvSpPr txBox="1"/>
          <p:nvPr/>
        </p:nvSpPr>
        <p:spPr>
          <a:xfrm>
            <a:off x="2448800" y="3516150"/>
            <a:ext cx="18906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002744"/>
                </a:solidFill>
                <a:latin typeface="Montserrat"/>
                <a:ea typeface="Montserrat"/>
                <a:cs typeface="Montserrat"/>
                <a:sym typeface="Montserrat"/>
              </a:rPr>
              <a:t>Nicolas Robinson-Garcia </a:t>
            </a:r>
            <a:r>
              <a:rPr lang="en" sz="1000">
                <a:solidFill>
                  <a:srgbClr val="002744"/>
                </a:solidFill>
                <a:latin typeface="Montserrat"/>
                <a:ea typeface="Montserrat"/>
                <a:cs typeface="Montserrat"/>
                <a:sym typeface="Montserrat"/>
              </a:rPr>
              <a:t>Ramón y Cajal Fellow, University of Granada</a:t>
            </a:r>
            <a:endParaRPr sz="1000">
              <a:solidFill>
                <a:srgbClr val="00274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85" name="Google Shape;1385;p164"/>
          <p:cNvSpPr txBox="1"/>
          <p:nvPr/>
        </p:nvSpPr>
        <p:spPr>
          <a:xfrm>
            <a:off x="4545825" y="3516150"/>
            <a:ext cx="18906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002744"/>
                </a:solidFill>
                <a:latin typeface="Montserrat"/>
                <a:ea typeface="Montserrat"/>
                <a:cs typeface="Montserrat"/>
                <a:sym typeface="Montserrat"/>
              </a:rPr>
              <a:t>Mike Thelwall</a:t>
            </a:r>
            <a:endParaRPr b="1" sz="1000">
              <a:solidFill>
                <a:srgbClr val="00274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2744"/>
                </a:solidFill>
                <a:latin typeface="Montserrat"/>
                <a:ea typeface="Montserrat"/>
                <a:cs typeface="Montserrat"/>
                <a:sym typeface="Montserrat"/>
              </a:rPr>
              <a:t>Professor of Data Science, University of Sheffield</a:t>
            </a:r>
            <a:endParaRPr sz="1000">
              <a:solidFill>
                <a:srgbClr val="00274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86" name="Google Shape;1386;p164"/>
          <p:cNvSpPr txBox="1"/>
          <p:nvPr/>
        </p:nvSpPr>
        <p:spPr>
          <a:xfrm>
            <a:off x="6749800" y="3516150"/>
            <a:ext cx="21393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002744"/>
                </a:solidFill>
                <a:latin typeface="Montserrat"/>
                <a:ea typeface="Montserrat"/>
                <a:cs typeface="Montserrat"/>
                <a:sym typeface="Montserrat"/>
              </a:rPr>
              <a:t>Thed van Leeuwen</a:t>
            </a:r>
            <a:endParaRPr b="1" sz="1000">
              <a:solidFill>
                <a:srgbClr val="00274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2744"/>
                </a:solidFill>
                <a:latin typeface="Montserrat"/>
                <a:ea typeface="Montserrat"/>
                <a:cs typeface="Montserrat"/>
                <a:sym typeface="Montserrat"/>
              </a:rPr>
              <a:t>Senior researcher, Centre for Science and Technology Studies of Leiden University</a:t>
            </a:r>
            <a:endParaRPr>
              <a:solidFill>
                <a:srgbClr val="002744"/>
              </a:solidFill>
            </a:endParaRPr>
          </a:p>
        </p:txBody>
      </p:sp>
      <p:pic>
        <p:nvPicPr>
          <p:cNvPr id="1387" name="Google Shape;1387;p164"/>
          <p:cNvPicPr preferRelativeResize="0"/>
          <p:nvPr/>
        </p:nvPicPr>
        <p:blipFill rotWithShape="1">
          <a:blip r:embed="rId4">
            <a:alphaModFix/>
          </a:blip>
          <a:srcRect b="19120" l="0" r="0" t="0"/>
          <a:stretch/>
        </p:blipFill>
        <p:spPr>
          <a:xfrm>
            <a:off x="458150" y="1944043"/>
            <a:ext cx="1362900" cy="1387800"/>
          </a:xfrm>
          <a:prstGeom prst="ellipse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388" name="Google Shape;1388;p1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67725" y="1985250"/>
            <a:ext cx="1325400" cy="1325400"/>
          </a:xfrm>
          <a:prstGeom prst="ellipse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389" name="Google Shape;1389;p164"/>
          <p:cNvPicPr preferRelativeResize="0"/>
          <p:nvPr/>
        </p:nvPicPr>
        <p:blipFill rotWithShape="1">
          <a:blip r:embed="rId6">
            <a:alphaModFix/>
          </a:blip>
          <a:srcRect b="18910" l="0" r="0" t="0"/>
          <a:stretch/>
        </p:blipFill>
        <p:spPr>
          <a:xfrm>
            <a:off x="2718125" y="2001013"/>
            <a:ext cx="1325400" cy="1353300"/>
          </a:xfrm>
          <a:prstGeom prst="ellipse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390" name="Google Shape;1390;p16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156750" y="2024225"/>
            <a:ext cx="1325400" cy="1381500"/>
          </a:xfrm>
          <a:prstGeom prst="ellipse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165"/>
          <p:cNvSpPr/>
          <p:nvPr/>
        </p:nvSpPr>
        <p:spPr>
          <a:xfrm>
            <a:off x="1200" y="4643975"/>
            <a:ext cx="9144000" cy="499500"/>
          </a:xfrm>
          <a:prstGeom prst="rect">
            <a:avLst/>
          </a:prstGeom>
          <a:solidFill>
            <a:srgbClr val="BC2DB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96" name="Google Shape;1396;p1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68050" y="143622"/>
            <a:ext cx="1450726" cy="676226"/>
          </a:xfrm>
          <a:prstGeom prst="rect">
            <a:avLst/>
          </a:prstGeom>
          <a:noFill/>
          <a:ln>
            <a:noFill/>
          </a:ln>
        </p:spPr>
      </p:pic>
      <p:sp>
        <p:nvSpPr>
          <p:cNvPr id="1397" name="Google Shape;1397;p165"/>
          <p:cNvSpPr txBox="1"/>
          <p:nvPr/>
        </p:nvSpPr>
        <p:spPr>
          <a:xfrm>
            <a:off x="438300" y="392825"/>
            <a:ext cx="5701500" cy="32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Montserrat"/>
                <a:ea typeface="Montserrat"/>
                <a:cs typeface="Montserrat"/>
                <a:sym typeface="Montserrat"/>
              </a:rPr>
              <a:t>Meaningful Data Counts</a:t>
            </a:r>
            <a:endParaRPr b="1"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Bibliometric analysis of DataCite metadata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Mixed methods approach about data reuse and citation with researchers who do (not) reuse data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○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Representative survey across academic disciplines (2,492 complete responses)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○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20 semi-structured interviews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398" name="Google Shape;1398;p1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01783" y="688550"/>
            <a:ext cx="2616992" cy="3091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9" name="Google Shape;1399;p1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59350" y="3692630"/>
            <a:ext cx="1304250" cy="2302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0" name="Google Shape;1400;p16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4125" y="3668050"/>
            <a:ext cx="1934650" cy="279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1" name="Google Shape;1401;p16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943150" y="3692625"/>
            <a:ext cx="1361816" cy="23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2" name="Google Shape;1402;p16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480750" y="3629825"/>
            <a:ext cx="1361823" cy="7420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6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7" name="Google Shape;1407;p166"/>
          <p:cNvSpPr/>
          <p:nvPr/>
        </p:nvSpPr>
        <p:spPr>
          <a:xfrm>
            <a:off x="1200" y="4643975"/>
            <a:ext cx="9144000" cy="499500"/>
          </a:xfrm>
          <a:prstGeom prst="rect">
            <a:avLst/>
          </a:prstGeom>
          <a:solidFill>
            <a:srgbClr val="BC2DB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08" name="Google Shape;1408;p1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68050" y="143622"/>
            <a:ext cx="1450726" cy="676226"/>
          </a:xfrm>
          <a:prstGeom prst="rect">
            <a:avLst/>
          </a:prstGeom>
          <a:noFill/>
          <a:ln>
            <a:noFill/>
          </a:ln>
        </p:spPr>
      </p:pic>
      <p:sp>
        <p:nvSpPr>
          <p:cNvPr id="1409" name="Google Shape;1409;p166"/>
          <p:cNvSpPr txBox="1"/>
          <p:nvPr/>
        </p:nvSpPr>
        <p:spPr>
          <a:xfrm>
            <a:off x="438300" y="392825"/>
            <a:ext cx="8269800" cy="10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Montserrat"/>
                <a:ea typeface="Montserrat"/>
                <a:cs typeface="Montserrat"/>
                <a:sym typeface="Montserrat"/>
              </a:rPr>
              <a:t>Meaningful Data Counts</a:t>
            </a:r>
            <a:endParaRPr b="1"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10" name="Google Shape;1410;p166"/>
          <p:cNvSpPr txBox="1"/>
          <p:nvPr/>
        </p:nvSpPr>
        <p:spPr>
          <a:xfrm>
            <a:off x="438300" y="4817625"/>
            <a:ext cx="87069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Gregory, K., Ninkov, A.B., Ripp, C., Roblin, E., Peters, I., &amp; Haustein, S. (2023). Tracing data: A survey investigating disciplinary differences in data citation.  </a:t>
            </a:r>
            <a:r>
              <a:rPr i="1" lang="en" sz="70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Quantitative Science Studies</a:t>
            </a:r>
            <a:r>
              <a:rPr lang="en" sz="70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. https://doi.org/10.1162/qss_a_00264</a:t>
            </a:r>
            <a:endParaRPr sz="700">
              <a:solidFill>
                <a:srgbClr val="D9D9D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rgbClr val="D9D9D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11" name="Google Shape;1411;p166"/>
          <p:cNvPicPr preferRelativeResize="0"/>
          <p:nvPr/>
        </p:nvPicPr>
        <p:blipFill rotWithShape="1">
          <a:blip r:embed="rId4">
            <a:alphaModFix/>
          </a:blip>
          <a:srcRect b="6875" l="1271" r="3163" t="2782"/>
          <a:stretch/>
        </p:blipFill>
        <p:spPr>
          <a:xfrm>
            <a:off x="517450" y="890450"/>
            <a:ext cx="8190650" cy="37436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5" name="Shape 1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6" name="Google Shape;1416;p167"/>
          <p:cNvSpPr/>
          <p:nvPr/>
        </p:nvSpPr>
        <p:spPr>
          <a:xfrm>
            <a:off x="1200" y="4643975"/>
            <a:ext cx="9144000" cy="499500"/>
          </a:xfrm>
          <a:prstGeom prst="rect">
            <a:avLst/>
          </a:prstGeom>
          <a:solidFill>
            <a:srgbClr val="BC2DB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17" name="Google Shape;1417;p1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68050" y="143622"/>
            <a:ext cx="1450726" cy="676226"/>
          </a:xfrm>
          <a:prstGeom prst="rect">
            <a:avLst/>
          </a:prstGeom>
          <a:noFill/>
          <a:ln>
            <a:noFill/>
          </a:ln>
        </p:spPr>
      </p:pic>
      <p:sp>
        <p:nvSpPr>
          <p:cNvPr id="1418" name="Google Shape;1418;p167"/>
          <p:cNvSpPr txBox="1"/>
          <p:nvPr/>
        </p:nvSpPr>
        <p:spPr>
          <a:xfrm>
            <a:off x="438300" y="392825"/>
            <a:ext cx="8269800" cy="391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Montserrat"/>
                <a:ea typeface="Montserrat"/>
                <a:cs typeface="Montserrat"/>
                <a:sym typeface="Montserrat"/>
              </a:rPr>
              <a:t>Meaningful Data Counts</a:t>
            </a:r>
            <a:endParaRPr b="1"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Interview participants on rewarding data sharing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419" name="Google Shape;1419;p167"/>
          <p:cNvGrpSpPr/>
          <p:nvPr/>
        </p:nvGrpSpPr>
        <p:grpSpPr>
          <a:xfrm>
            <a:off x="4969120" y="1359301"/>
            <a:ext cx="3716762" cy="3208151"/>
            <a:chOff x="1487646" y="1644969"/>
            <a:chExt cx="3922704" cy="3079431"/>
          </a:xfrm>
        </p:grpSpPr>
        <p:pic>
          <p:nvPicPr>
            <p:cNvPr id="1420" name="Google Shape;1420;p16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487646" y="1644969"/>
              <a:ext cx="3922704" cy="307943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21" name="Google Shape;1421;p167"/>
            <p:cNvSpPr txBox="1"/>
            <p:nvPr/>
          </p:nvSpPr>
          <p:spPr>
            <a:xfrm>
              <a:off x="1632268" y="1749307"/>
              <a:ext cx="3617700" cy="2243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“I don't have time. […] It's not incentivized either [...] so why would I spend some time on something where it really amounts to no recognition [...]. People who are in this community might think I'm a good person […] and that's fine. I can accept that. But I'm not going to track it, necessarily, because it doesn't amount to anything that's recognized.”</a:t>
              </a:r>
              <a:endPara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" sz="120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Professor, Anesthesiology, Canada</a:t>
              </a:r>
              <a:endParaRPr i="1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1422" name="Google Shape;1422;p167"/>
          <p:cNvGrpSpPr/>
          <p:nvPr/>
        </p:nvGrpSpPr>
        <p:grpSpPr>
          <a:xfrm>
            <a:off x="511748" y="1359250"/>
            <a:ext cx="3716696" cy="1269650"/>
            <a:chOff x="5445791" y="1546164"/>
            <a:chExt cx="3128005" cy="2387457"/>
          </a:xfrm>
        </p:grpSpPr>
        <p:pic>
          <p:nvPicPr>
            <p:cNvPr id="1423" name="Google Shape;1423;p16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445791" y="1546164"/>
              <a:ext cx="3128005" cy="238745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24" name="Google Shape;1424;p167"/>
            <p:cNvSpPr txBox="1"/>
            <p:nvPr/>
          </p:nvSpPr>
          <p:spPr>
            <a:xfrm>
              <a:off x="5544682" y="1650433"/>
              <a:ext cx="2988000" cy="2190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“</a:t>
              </a:r>
              <a:r>
                <a:rPr lang="en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If it's done right, it's okay. If it's done, like, let's say the h-index then oh my god, please no.”</a:t>
              </a:r>
              <a:br>
                <a:rPr lang="en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</a:br>
              <a:endParaRPr sz="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" sz="120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Postdoc, HCI, Germany </a:t>
              </a:r>
              <a:endParaRPr i="1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pic>
        <p:nvPicPr>
          <p:cNvPr id="1425" name="Google Shape;1425;p1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44975" y="2688600"/>
            <a:ext cx="3716625" cy="1879175"/>
          </a:xfrm>
          <a:prstGeom prst="rect">
            <a:avLst/>
          </a:prstGeom>
          <a:noFill/>
          <a:ln>
            <a:noFill/>
          </a:ln>
        </p:spPr>
      </p:pic>
      <p:sp>
        <p:nvSpPr>
          <p:cNvPr id="1426" name="Google Shape;1426;p167"/>
          <p:cNvSpPr txBox="1"/>
          <p:nvPr/>
        </p:nvSpPr>
        <p:spPr>
          <a:xfrm>
            <a:off x="1138075" y="2699850"/>
            <a:ext cx="3550200" cy="15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“</a:t>
            </a: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It's a butt-ton of work to, to package this all up. And so getting a little boost would be nice or [...] a prize [...], it's not going to be citations. But [...] something that would [...] enhance your reputation a little bit.”</a:t>
            </a:r>
            <a:b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sz="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Professor</a:t>
            </a:r>
            <a:r>
              <a:rPr i="1" lang="en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, Chemistry, USA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27" name="Google Shape;1427;p167"/>
          <p:cNvSpPr txBox="1"/>
          <p:nvPr/>
        </p:nvSpPr>
        <p:spPr>
          <a:xfrm>
            <a:off x="438300" y="4741425"/>
            <a:ext cx="87069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Gregory, K., Boudreau Ninkov, A., Roblin, E., Lawrance, S., Peters, I. &amp; Haustein, S. (2023). Rewarding data sharing and reuse: Initial results of an interview study [preprint]. 2</a:t>
            </a:r>
            <a:r>
              <a:rPr i="1" lang="en" sz="70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7th International Conference on Science, Technology and Innovation Indicators (</a:t>
            </a:r>
            <a:r>
              <a:rPr lang="en" sz="70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STI 2023).https://dapp.orvium.io/deposits/643e56dcb62a3e4bb8142ec2/view</a:t>
            </a:r>
            <a:endParaRPr sz="700">
              <a:solidFill>
                <a:srgbClr val="D9D9D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1" name="Shape 1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2" name="Google Shape;1432;p168"/>
          <p:cNvSpPr/>
          <p:nvPr/>
        </p:nvSpPr>
        <p:spPr>
          <a:xfrm>
            <a:off x="1200" y="4643975"/>
            <a:ext cx="9144000" cy="499500"/>
          </a:xfrm>
          <a:prstGeom prst="rect">
            <a:avLst/>
          </a:prstGeom>
          <a:solidFill>
            <a:srgbClr val="BC2DB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33" name="Google Shape;1433;p1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68050" y="143622"/>
            <a:ext cx="1450726" cy="676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4" name="Google Shape;1434;p1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786663"/>
            <a:ext cx="9143998" cy="4332173"/>
          </a:xfrm>
          <a:prstGeom prst="rect">
            <a:avLst/>
          </a:prstGeom>
          <a:noFill/>
          <a:ln>
            <a:noFill/>
          </a:ln>
        </p:spPr>
      </p:pic>
      <p:sp>
        <p:nvSpPr>
          <p:cNvPr id="1435" name="Google Shape;1435;p168"/>
          <p:cNvSpPr txBox="1"/>
          <p:nvPr/>
        </p:nvSpPr>
        <p:spPr>
          <a:xfrm>
            <a:off x="438300" y="392825"/>
            <a:ext cx="8269800" cy="7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Montserrat"/>
                <a:ea typeface="Montserrat"/>
                <a:cs typeface="Montserrat"/>
                <a:sym typeface="Montserrat"/>
              </a:rPr>
              <a:t>Meaningful Data Counts</a:t>
            </a:r>
            <a:endParaRPr b="1"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36" name="Google Shape;1436;p168"/>
          <p:cNvSpPr txBox="1"/>
          <p:nvPr/>
        </p:nvSpPr>
        <p:spPr>
          <a:xfrm>
            <a:off x="438300" y="4817625"/>
            <a:ext cx="8369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Data generated in May 2023 with Jupyter Notebook: Ninkov, A. (2021). antonninkov/ISSI2021: Datasets on DataCite - an Initial Bibliometric Investigation (1.0). </a:t>
            </a:r>
            <a:r>
              <a:rPr i="1" lang="en" sz="70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Zenodo</a:t>
            </a:r>
            <a:r>
              <a:rPr lang="en" sz="70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. https://doi.org/10.5281/zenodo.5092301</a:t>
            </a:r>
            <a:endParaRPr sz="900">
              <a:solidFill>
                <a:srgbClr val="D9D9D9"/>
              </a:solidFill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0" name="Shape 1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1" name="Google Shape;1441;p169"/>
          <p:cNvSpPr/>
          <p:nvPr/>
        </p:nvSpPr>
        <p:spPr>
          <a:xfrm>
            <a:off x="1200" y="4643975"/>
            <a:ext cx="9144000" cy="499500"/>
          </a:xfrm>
          <a:prstGeom prst="rect">
            <a:avLst/>
          </a:prstGeom>
          <a:solidFill>
            <a:srgbClr val="BC2DB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42" name="Google Shape;1442;p1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68050" y="143622"/>
            <a:ext cx="1450726" cy="676226"/>
          </a:xfrm>
          <a:prstGeom prst="rect">
            <a:avLst/>
          </a:prstGeom>
          <a:noFill/>
          <a:ln>
            <a:noFill/>
          </a:ln>
        </p:spPr>
      </p:pic>
      <p:sp>
        <p:nvSpPr>
          <p:cNvPr id="1443" name="Google Shape;1443;p169"/>
          <p:cNvSpPr txBox="1"/>
          <p:nvPr/>
        </p:nvSpPr>
        <p:spPr>
          <a:xfrm>
            <a:off x="438300" y="392825"/>
            <a:ext cx="8269800" cy="391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Montserrat"/>
                <a:ea typeface="Montserrat"/>
                <a:cs typeface="Montserrat"/>
                <a:sym typeface="Montserrat"/>
              </a:rPr>
              <a:t>Data sharing and reuse practices</a:t>
            </a:r>
            <a:endParaRPr b="1"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We need to explore data sharing and reuse practices in the context of research. Need studies at the </a:t>
            </a:r>
            <a:r>
              <a:rPr b="1" lang="en" sz="1800" u="sng">
                <a:latin typeface="Montserrat"/>
                <a:ea typeface="Montserrat"/>
                <a:cs typeface="Montserrat"/>
                <a:sym typeface="Montserrat"/>
              </a:rPr>
              <a:t>individual and team levels</a:t>
            </a:r>
            <a:endParaRPr b="1" sz="1800" u="sng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Can we expect </a:t>
            </a:r>
            <a:r>
              <a:rPr b="1" i="1" lang="en" sz="1800">
                <a:solidFill>
                  <a:srgbClr val="BC2DBC"/>
                </a:solidFill>
                <a:latin typeface="Montserrat"/>
                <a:ea typeface="Montserrat"/>
                <a:cs typeface="Montserrat"/>
                <a:sym typeface="Montserrat"/>
              </a:rPr>
              <a:t>everyone</a:t>
            </a:r>
            <a:r>
              <a:rPr i="1" lang="en" sz="180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to produce and share data?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Montserrat"/>
              <a:buChar char="○"/>
            </a:pP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Task distribution is increasing as Big Science expands to all fields - </a:t>
            </a:r>
            <a:r>
              <a:rPr b="1" lang="en"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4,025,985 researchers in ORCID reporting any type of output - 13,902 (</a:t>
            </a:r>
            <a:r>
              <a:rPr b="1" lang="en" sz="1600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0.003%!!</a:t>
            </a:r>
            <a:r>
              <a:rPr b="1" lang="en"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) report producing datasets </a:t>
            </a:r>
            <a:r>
              <a:rPr lang="en">
                <a:solidFill>
                  <a:srgbClr val="3AB8CE"/>
                </a:solidFill>
                <a:latin typeface="Montserrat"/>
                <a:ea typeface="Montserrat"/>
                <a:cs typeface="Montserrat"/>
                <a:sym typeface="Montserrat"/>
              </a:rPr>
              <a:t>(many reasons for this, not only motivational)</a:t>
            </a:r>
            <a:endParaRPr>
              <a:solidFill>
                <a:srgbClr val="3AB8C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</a:pPr>
            <a:r>
              <a:rPr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Differences on data sharing cannot only be explained in terms of fields, it is also related to teamwork and </a:t>
            </a:r>
            <a:r>
              <a:rPr b="1" lang="en" sz="1800">
                <a:solidFill>
                  <a:srgbClr val="3AB8CE"/>
                </a:solidFill>
                <a:latin typeface="Montserrat"/>
                <a:ea typeface="Montserrat"/>
                <a:cs typeface="Montserrat"/>
                <a:sym typeface="Montserrat"/>
              </a:rPr>
              <a:t>task specialization</a:t>
            </a:r>
            <a:endParaRPr b="1" sz="1800">
              <a:solidFill>
                <a:srgbClr val="3AB8C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7" name="Shape 1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8" name="Google Shape;1448;p170"/>
          <p:cNvSpPr/>
          <p:nvPr/>
        </p:nvSpPr>
        <p:spPr>
          <a:xfrm>
            <a:off x="1200" y="4643975"/>
            <a:ext cx="9144000" cy="499500"/>
          </a:xfrm>
          <a:prstGeom prst="rect">
            <a:avLst/>
          </a:prstGeom>
          <a:solidFill>
            <a:srgbClr val="BC2DB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</a:rPr>
              <a:t>Robinson-Garcia, Costas, Nane &amp; van Leeuwen. Valuation regimes in academia: Researchers’ attitudes towards their diversity of activities and academic performance. Research Evaluation, </a:t>
            </a:r>
            <a:r>
              <a:rPr lang="en" sz="800" u="sng">
                <a:solidFill>
                  <a:schemeClr val="accent6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https://doi.org/10.1093/reseval/rvac049</a:t>
            </a:r>
            <a:r>
              <a:rPr lang="en" sz="800">
                <a:solidFill>
                  <a:schemeClr val="lt1"/>
                </a:solidFill>
              </a:rPr>
              <a:t> </a:t>
            </a:r>
            <a:endParaRPr sz="800">
              <a:solidFill>
                <a:schemeClr val="lt1"/>
              </a:solidFill>
            </a:endParaRPr>
          </a:p>
        </p:txBody>
      </p:sp>
      <p:pic>
        <p:nvPicPr>
          <p:cNvPr id="1449" name="Google Shape;1449;p1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68050" y="143622"/>
            <a:ext cx="1450726" cy="676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0" name="Google Shape;1450;p1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54400" y="1711975"/>
            <a:ext cx="4246725" cy="293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1" name="Google Shape;1451;p17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8898" y="3348225"/>
            <a:ext cx="4565514" cy="1123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2" name="Google Shape;1452;p17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496050" y="2968975"/>
            <a:ext cx="3334550" cy="499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3" name="Google Shape;1453;p170"/>
          <p:cNvSpPr txBox="1"/>
          <p:nvPr/>
        </p:nvSpPr>
        <p:spPr>
          <a:xfrm>
            <a:off x="438300" y="392825"/>
            <a:ext cx="8269800" cy="391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Data sharing and reuse practices</a:t>
            </a:r>
            <a:endParaRPr b="1"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Incentives cannot only come from the outside of the academic system but also form within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marR="3908518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CV Analysis in different fields shows that few researchers acknowledge data sharing practices.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54" name="Google Shape;1454;p170"/>
          <p:cNvSpPr/>
          <p:nvPr/>
        </p:nvSpPr>
        <p:spPr>
          <a:xfrm rot="10199521">
            <a:off x="5621454" y="2421412"/>
            <a:ext cx="77682" cy="676323"/>
          </a:xfrm>
          <a:prstGeom prst="roundRect">
            <a:avLst>
              <a:gd fmla="val 16667" name="adj"/>
            </a:avLst>
          </a:prstGeom>
          <a:solidFill>
            <a:srgbClr val="F4CCCC">
              <a:alpha val="50000"/>
            </a:srgbClr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5" name="Google Shape;1455;p170"/>
          <p:cNvSpPr/>
          <p:nvPr/>
        </p:nvSpPr>
        <p:spPr>
          <a:xfrm rot="10199521">
            <a:off x="6945604" y="2452062"/>
            <a:ext cx="77682" cy="676323"/>
          </a:xfrm>
          <a:prstGeom prst="roundRect">
            <a:avLst>
              <a:gd fmla="val 16667" name="adj"/>
            </a:avLst>
          </a:prstGeom>
          <a:solidFill>
            <a:srgbClr val="F4CCCC">
              <a:alpha val="40000"/>
            </a:srgbClr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6" name="Google Shape;1456;p170"/>
          <p:cNvSpPr/>
          <p:nvPr/>
        </p:nvSpPr>
        <p:spPr>
          <a:xfrm rot="9706495">
            <a:off x="6990900" y="3890395"/>
            <a:ext cx="77698" cy="676317"/>
          </a:xfrm>
          <a:prstGeom prst="roundRect">
            <a:avLst>
              <a:gd fmla="val 16667" name="adj"/>
            </a:avLst>
          </a:prstGeom>
          <a:solidFill>
            <a:srgbClr val="F4CCCC">
              <a:alpha val="40000"/>
            </a:srgbClr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7" name="Google Shape;1457;p170"/>
          <p:cNvSpPr/>
          <p:nvPr/>
        </p:nvSpPr>
        <p:spPr>
          <a:xfrm rot="7949812">
            <a:off x="5737887" y="3814629"/>
            <a:ext cx="77714" cy="676044"/>
          </a:xfrm>
          <a:prstGeom prst="roundRect">
            <a:avLst>
              <a:gd fmla="val 16667" name="adj"/>
            </a:avLst>
          </a:prstGeom>
          <a:solidFill>
            <a:srgbClr val="F4CCCC">
              <a:alpha val="40000"/>
            </a:srgbClr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8" name="Google Shape;1458;p170"/>
          <p:cNvSpPr/>
          <p:nvPr/>
        </p:nvSpPr>
        <p:spPr>
          <a:xfrm rot="5415591">
            <a:off x="2413499" y="1736950"/>
            <a:ext cx="132301" cy="45807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9" name="Google Shape;1459;p170"/>
          <p:cNvSpPr/>
          <p:nvPr/>
        </p:nvSpPr>
        <p:spPr>
          <a:xfrm rot="5415591">
            <a:off x="2397599" y="2115050"/>
            <a:ext cx="132301" cy="45807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3" name="Shape 1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" name="Google Shape;1464;p171"/>
          <p:cNvSpPr txBox="1"/>
          <p:nvPr/>
        </p:nvSpPr>
        <p:spPr>
          <a:xfrm>
            <a:off x="438300" y="392825"/>
            <a:ext cx="8269800" cy="391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Data sharing and reuse practices</a:t>
            </a:r>
            <a:endParaRPr b="1"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marR="314669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Even though open code and data are increasingly becoming more important, both for funders and researchers, they are still considered as a byproduct of the scientific paper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314669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i="1" lang="en" sz="1800">
                <a:solidFill>
                  <a:srgbClr val="BC2DBC"/>
                </a:solidFill>
                <a:latin typeface="Montserrat"/>
                <a:ea typeface="Montserrat"/>
                <a:cs typeface="Montserrat"/>
                <a:sym typeface="Montserrat"/>
              </a:rPr>
              <a:t>My personal ambition is [...] scientific achievement. And I think this [sic] is documented in publications, so that would be also my personal ambition, </a:t>
            </a:r>
            <a:r>
              <a:rPr b="1" i="1" lang="en" sz="1800">
                <a:solidFill>
                  <a:schemeClr val="lt1"/>
                </a:solidFill>
                <a:highlight>
                  <a:srgbClr val="3AB8CE"/>
                </a:highlight>
                <a:latin typeface="Montserrat"/>
                <a:ea typeface="Montserrat"/>
                <a:cs typeface="Montserrat"/>
                <a:sym typeface="Montserrat"/>
              </a:rPr>
              <a:t>and the software would be a means to an end</a:t>
            </a:r>
            <a:r>
              <a:rPr b="1" i="1" lang="en" sz="1800">
                <a:solidFill>
                  <a:srgbClr val="BC2DBC"/>
                </a:solidFill>
                <a:latin typeface="Montserrat"/>
                <a:ea typeface="Montserrat"/>
                <a:cs typeface="Montserrat"/>
                <a:sym typeface="Montserrat"/>
              </a:rPr>
              <a:t>. </a:t>
            </a:r>
            <a:endParaRPr b="1" i="1" sz="1800">
              <a:solidFill>
                <a:srgbClr val="BC2DB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marR="314669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Incentives on data reuse acknowledgement requires researchers to consider it part of the </a:t>
            </a:r>
            <a:r>
              <a:rPr b="1" lang="en" sz="1800">
                <a:latin typeface="Montserrat"/>
                <a:ea typeface="Montserrat"/>
                <a:cs typeface="Montserrat"/>
                <a:sym typeface="Montserrat"/>
              </a:rPr>
              <a:t>communal knowledge base</a:t>
            </a: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 (peer-reviewed, etc.)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65" name="Google Shape;1465;p1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68050" y="143622"/>
            <a:ext cx="1450726" cy="676226"/>
          </a:xfrm>
          <a:prstGeom prst="rect">
            <a:avLst/>
          </a:prstGeom>
          <a:noFill/>
          <a:ln>
            <a:noFill/>
          </a:ln>
        </p:spPr>
      </p:pic>
      <p:sp>
        <p:nvSpPr>
          <p:cNvPr id="1466" name="Google Shape;1466;p171"/>
          <p:cNvSpPr/>
          <p:nvPr/>
        </p:nvSpPr>
        <p:spPr>
          <a:xfrm>
            <a:off x="1200" y="4643975"/>
            <a:ext cx="9144000" cy="499500"/>
          </a:xfrm>
          <a:prstGeom prst="rect">
            <a:avLst/>
          </a:prstGeom>
          <a:solidFill>
            <a:srgbClr val="BC2DB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</a:rPr>
              <a:t>Robinson-Garcia, Costas, Nane &amp; van Leeuwen. Valuation regimes in academia: Researchers’ attitudes towards their diversity of activities and academic performance. Research Evaluation, </a:t>
            </a:r>
            <a:r>
              <a:rPr lang="en" sz="800" u="sng">
                <a:solidFill>
                  <a:schemeClr val="accent6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https://doi.org/10.1093/reseval/rvac049</a:t>
            </a:r>
            <a:r>
              <a:rPr lang="en" sz="800">
                <a:solidFill>
                  <a:schemeClr val="lt1"/>
                </a:solidFill>
              </a:rPr>
              <a:t> </a:t>
            </a:r>
            <a:endParaRPr sz="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0" name="Shape 1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1" name="Google Shape;1471;p172"/>
          <p:cNvSpPr txBox="1"/>
          <p:nvPr>
            <p:ph type="ctrTitle"/>
          </p:nvPr>
        </p:nvSpPr>
        <p:spPr>
          <a:xfrm>
            <a:off x="290945" y="841772"/>
            <a:ext cx="8636555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"/>
              <a:t>Measuring the impact of biodiversity datasets &amp; Multidisciplinary survey of data sharing and reuse practices</a:t>
            </a:r>
            <a:br>
              <a:rPr lang="en"/>
            </a:br>
            <a:endParaRPr/>
          </a:p>
        </p:txBody>
      </p:sp>
      <p:sp>
        <p:nvSpPr>
          <p:cNvPr id="1472" name="Google Shape;1472;p172"/>
          <p:cNvSpPr txBox="1"/>
          <p:nvPr>
            <p:ph idx="1" type="subTitle"/>
          </p:nvPr>
        </p:nvSpPr>
        <p:spPr>
          <a:xfrm>
            <a:off x="2782595" y="2698183"/>
            <a:ext cx="6144905" cy="216476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"/>
              <a:t>Nushrat Khan, Institute of Child Health, University College London, UK nushrat.khan@ucl.ac.uk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"/>
              <a:t>Mike Thelwall, Information School, University of Sheffield, UK m.a.thelwall@sheffield.ac.uk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"/>
              <a:t>Session: Meaningful Data Metrics: The State of Evidence from Bibliometrics Studies on Data Reuse</a:t>
            </a:r>
            <a:endParaRPr/>
          </a:p>
        </p:txBody>
      </p:sp>
      <p:pic>
        <p:nvPicPr>
          <p:cNvPr id="1473" name="Google Shape;1473;p1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6758" y="2354239"/>
            <a:ext cx="2605837" cy="26067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173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Calibri"/>
              <a:buNone/>
            </a:pPr>
            <a:r>
              <a:rPr lang="en" sz="2900"/>
              <a:t>Measuring the impact of biodiversity datasets: Data reuse, citations and altmetrics</a:t>
            </a:r>
            <a:endParaRPr sz="2900"/>
          </a:p>
        </p:txBody>
      </p:sp>
      <p:sp>
        <p:nvSpPr>
          <p:cNvPr id="1480" name="Google Shape;1480;p173"/>
          <p:cNvSpPr txBox="1"/>
          <p:nvPr>
            <p:ph idx="1" type="body"/>
          </p:nvPr>
        </p:nvSpPr>
        <p:spPr>
          <a:xfrm>
            <a:off x="618445" y="1262062"/>
            <a:ext cx="7886700" cy="51316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lnSpcReduction="1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" sz="1800"/>
              <a:t>Biodiversity data is routinely reused and shared, forming an ideal case study for analysing advanced reuse practices.</a:t>
            </a:r>
            <a:endParaRPr sz="1800"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120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sz="1800"/>
          </a:p>
        </p:txBody>
      </p:sp>
      <p:sp>
        <p:nvSpPr>
          <p:cNvPr id="1481" name="Google Shape;1481;p173"/>
          <p:cNvSpPr txBox="1"/>
          <p:nvPr/>
        </p:nvSpPr>
        <p:spPr>
          <a:xfrm>
            <a:off x="136738" y="4774169"/>
            <a:ext cx="9007200" cy="5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Khan, N., Thelwall, M., &amp; Kousha, K. (2021). Measuring the impact of biodiversity datasets: Data reuse, citations and altmetrics. </a:t>
            </a:r>
            <a:r>
              <a:rPr b="0" i="1" lang="en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Scientometrics</a:t>
            </a:r>
            <a:r>
              <a:rPr b="0" i="0" lang="en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126(3), 3621-3639.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bird flying over water&#10;&#10;Description automatically generated" id="1482" name="Google Shape;1482;p173"/>
          <p:cNvPicPr preferRelativeResize="0"/>
          <p:nvPr/>
        </p:nvPicPr>
        <p:blipFill rotWithShape="1">
          <a:blip r:embed="rId3">
            <a:alphaModFix/>
          </a:blip>
          <a:srcRect b="375" l="6927" r="12433" t="0"/>
          <a:stretch/>
        </p:blipFill>
        <p:spPr>
          <a:xfrm>
            <a:off x="609260" y="1875439"/>
            <a:ext cx="4634054" cy="2704019"/>
          </a:xfrm>
          <a:prstGeom prst="rect">
            <a:avLst/>
          </a:prstGeom>
          <a:noFill/>
          <a:ln>
            <a:noFill/>
          </a:ln>
        </p:spPr>
      </p:pic>
      <p:sp>
        <p:nvSpPr>
          <p:cNvPr id="1483" name="Google Shape;1483;p173"/>
          <p:cNvSpPr txBox="1"/>
          <p:nvPr/>
        </p:nvSpPr>
        <p:spPr>
          <a:xfrm>
            <a:off x="5260863" y="1785938"/>
            <a:ext cx="3653516" cy="321703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215900" lvl="0" marL="215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GBIF - the Global Biodiversity Information Facility - is an international network and data infrastructure.</a:t>
            </a:r>
            <a:endParaRPr sz="1100"/>
          </a:p>
          <a:p>
            <a:pPr indent="-215900" lvl="0" marL="215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Multiple methods to cite data via </a:t>
            </a:r>
            <a:r>
              <a:rPr b="1"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DOIs</a:t>
            </a:r>
            <a:r>
              <a:rPr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and collects citations.</a:t>
            </a:r>
            <a:endParaRPr sz="1100"/>
          </a:p>
          <a:p>
            <a:pPr indent="-215900" lvl="0" marL="2159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identified 38,878 datasets in 2018 and randomly sampled 1000.</a:t>
            </a:r>
            <a:endParaRPr sz="1100"/>
          </a:p>
          <a:p>
            <a:pPr indent="-215900" lvl="1" marL="55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b="0" i="0" lang="en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found (via GBIF) and analysed 101 articles citing 437 of the 1000 datasets.</a:t>
            </a:r>
            <a:endParaRPr sz="1100"/>
          </a:p>
          <a:p>
            <a:pPr indent="-215900" lvl="0" marL="2159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counted blog, Twitter, Facebook and Wikipedia citations to the 38,878 datasets via Altmetric.com</a:t>
            </a:r>
            <a:endParaRPr sz="1100"/>
          </a:p>
          <a:p>
            <a:pPr indent="-114300" lvl="0" marL="215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t/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3"/>
          <p:cNvSpPr txBox="1"/>
          <p:nvPr/>
        </p:nvSpPr>
        <p:spPr>
          <a:xfrm>
            <a:off x="35400" y="625325"/>
            <a:ext cx="5698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4" name="Google Shape;564;p93"/>
          <p:cNvSpPr txBox="1"/>
          <p:nvPr/>
        </p:nvSpPr>
        <p:spPr>
          <a:xfrm>
            <a:off x="410800" y="197800"/>
            <a:ext cx="2016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5" name="Google Shape;565;p93"/>
          <p:cNvSpPr txBox="1"/>
          <p:nvPr/>
        </p:nvSpPr>
        <p:spPr>
          <a:xfrm>
            <a:off x="372625" y="549125"/>
            <a:ext cx="73989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073763"/>
                </a:solidFill>
                <a:latin typeface="Montserrat"/>
                <a:ea typeface="Montserrat"/>
                <a:cs typeface="Montserrat"/>
                <a:sym typeface="Montserrat"/>
              </a:rPr>
              <a:t>Defining the Need for Open Data Metrics</a:t>
            </a:r>
            <a:endParaRPr b="1" sz="2500">
              <a:solidFill>
                <a:srgbClr val="07376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66" name="Google Shape;566;p93"/>
          <p:cNvSpPr txBox="1"/>
          <p:nvPr/>
        </p:nvSpPr>
        <p:spPr>
          <a:xfrm>
            <a:off x="380990" y="1314248"/>
            <a:ext cx="51957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  <a:t>Daniella </a:t>
            </a:r>
            <a:r>
              <a:rPr b="1" lang="en" sz="1800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  <a:t>Lowenberg</a:t>
            </a:r>
            <a:br>
              <a:rPr b="1" lang="en" sz="1800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" sz="1800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  <a:t>@danilowenberg</a:t>
            </a:r>
            <a:endParaRPr sz="1800">
              <a:solidFill>
                <a:schemeClr val="accent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7" name="Shape 1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8" name="Google Shape;1488;p174"/>
          <p:cNvSpPr txBox="1"/>
          <p:nvPr>
            <p:ph type="title"/>
          </p:nvPr>
        </p:nvSpPr>
        <p:spPr>
          <a:xfrm>
            <a:off x="628650" y="233022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</a:pPr>
            <a:r>
              <a:rPr lang="en" sz="3000"/>
              <a:t>How is GBIF data are reused? Results</a:t>
            </a:r>
            <a:endParaRPr sz="3000"/>
          </a:p>
        </p:txBody>
      </p:sp>
      <p:sp>
        <p:nvSpPr>
          <p:cNvPr id="1489" name="Google Shape;1489;p174"/>
          <p:cNvSpPr/>
          <p:nvPr/>
        </p:nvSpPr>
        <p:spPr>
          <a:xfrm>
            <a:off x="510268" y="989920"/>
            <a:ext cx="1245053" cy="8521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Data use cases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0" name="Google Shape;1490;p174"/>
          <p:cNvSpPr/>
          <p:nvPr/>
        </p:nvSpPr>
        <p:spPr>
          <a:xfrm>
            <a:off x="1760424" y="989919"/>
            <a:ext cx="6975361" cy="857250"/>
          </a:xfrm>
          <a:prstGeom prst="rect">
            <a:avLst/>
          </a:prstGeom>
          <a:solidFill>
            <a:srgbClr val="B3C6E7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82% of citations of GBIF data are (highly diverse) “foreground” use cases (including data papers) and 18% for “background”.</a:t>
            </a:r>
            <a:endParaRPr sz="17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47650" lvl="0" marL="2540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•"/>
            </a:pPr>
            <a:r>
              <a:rPr lang="en" sz="15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E.g., GBIF + other data to answer questions vs. used for software testing.</a:t>
            </a:r>
            <a:endParaRPr sz="15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1" name="Google Shape;1491;p174"/>
          <p:cNvSpPr/>
          <p:nvPr/>
        </p:nvSpPr>
        <p:spPr>
          <a:xfrm>
            <a:off x="510269" y="1964531"/>
            <a:ext cx="1245053" cy="1046048"/>
          </a:xfrm>
          <a:prstGeom prst="rect">
            <a:avLst/>
          </a:prstGeom>
          <a:solidFill>
            <a:srgbClr val="C55A1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Data citation</a:t>
            </a: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2" name="Google Shape;1492;p174"/>
          <p:cNvSpPr/>
          <p:nvPr/>
        </p:nvSpPr>
        <p:spPr>
          <a:xfrm>
            <a:off x="1755323" y="1964531"/>
            <a:ext cx="6980463" cy="1046048"/>
          </a:xfrm>
          <a:prstGeom prst="rect">
            <a:avLst/>
          </a:prstGeom>
          <a:solidFill>
            <a:srgbClr val="F7CAAC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27% of the sampled articles mentioned the dataset in their reference lists and 13% in data access statements + methods section.</a:t>
            </a:r>
            <a:endParaRPr sz="1100"/>
          </a:p>
          <a:p>
            <a:pPr indent="-247650" lvl="0" marL="2540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•"/>
            </a:pPr>
            <a:r>
              <a:rPr lang="en" sz="15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Most articles mentioned the datasets elsewhere: difficult to automatically find and index. (probably why Google Dataset Search found far fewer citations)</a:t>
            </a:r>
            <a:endParaRPr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3" name="Google Shape;1493;p174"/>
          <p:cNvSpPr/>
          <p:nvPr/>
        </p:nvSpPr>
        <p:spPr>
          <a:xfrm>
            <a:off x="515370" y="3122839"/>
            <a:ext cx="1239950" cy="586807"/>
          </a:xfrm>
          <a:prstGeom prst="rect">
            <a:avLst/>
          </a:prstGeom>
          <a:solidFill>
            <a:srgbClr val="323F4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Altmetrics</a:t>
            </a:r>
            <a:endParaRPr sz="1100"/>
          </a:p>
        </p:txBody>
      </p:sp>
      <p:sp>
        <p:nvSpPr>
          <p:cNvPr id="1494" name="Google Shape;1494;p174"/>
          <p:cNvSpPr/>
          <p:nvPr/>
        </p:nvSpPr>
        <p:spPr>
          <a:xfrm>
            <a:off x="1750219" y="3122839"/>
            <a:ext cx="6985566" cy="597013"/>
          </a:xfrm>
          <a:prstGeom prst="rect">
            <a:avLst/>
          </a:prstGeom>
          <a:solidFill>
            <a:srgbClr val="D5DBE5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5% of datasets mentioned in blogs, 17% in tweets, 9% on Facebook and 4% in Wikipedia, according to Altmetric.com vs 47% cited according to GBIF.</a:t>
            </a: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5" name="Google Shape;1495;p174"/>
          <p:cNvSpPr txBox="1"/>
          <p:nvPr/>
        </p:nvSpPr>
        <p:spPr>
          <a:xfrm>
            <a:off x="515369" y="3878035"/>
            <a:ext cx="8220416" cy="1121076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Conclusion</a:t>
            </a:r>
            <a:r>
              <a:rPr lang="en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Data reuse is widespread and diverse in this advanced field but tracking it (to reward data creators) is difficult due to a minority of “correct” citations, although data originating papers may be cited instead.</a:t>
            </a:r>
            <a:endParaRPr sz="1100"/>
          </a:p>
          <a:p>
            <a:pPr indent="-209550" lvl="0" marL="2159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</a:pPr>
            <a:r>
              <a:rPr lang="en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Initiatives to encourage “correct” data citation practices are thus needed.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175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/>
              <a:t>Data sharing and reuse practices: Disciplinary differences and improvements needed</a:t>
            </a:r>
            <a:endParaRPr/>
          </a:p>
        </p:txBody>
      </p:sp>
      <p:sp>
        <p:nvSpPr>
          <p:cNvPr id="1501" name="Google Shape;1501;p175"/>
          <p:cNvSpPr txBox="1"/>
          <p:nvPr>
            <p:ph idx="1" type="body"/>
          </p:nvPr>
        </p:nvSpPr>
        <p:spPr>
          <a:xfrm>
            <a:off x="628650" y="1369218"/>
            <a:ext cx="7886700" cy="343138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fontScale="85000" lnSpcReduction="20000"/>
          </a:bodyPr>
          <a:lstStyle/>
          <a:p>
            <a:pPr indent="-176847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Char char="•"/>
            </a:pPr>
            <a:r>
              <a:rPr b="1" lang="en">
                <a:solidFill>
                  <a:schemeClr val="accent1"/>
                </a:solidFill>
              </a:rPr>
              <a:t>Goals</a:t>
            </a:r>
            <a:r>
              <a:rPr lang="en">
                <a:solidFill>
                  <a:schemeClr val="accent1"/>
                </a:solidFill>
              </a:rPr>
              <a:t>: investigate disciplinary differences in data production, sharing and reuse &amp; identify how to promote data sharing and reuse</a:t>
            </a:r>
            <a:endParaRPr>
              <a:solidFill>
                <a:schemeClr val="accent1"/>
              </a:solidFill>
            </a:endParaRPr>
          </a:p>
          <a:p>
            <a:pPr indent="-176847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ct val="100000"/>
              <a:buChar char="•"/>
            </a:pPr>
            <a:r>
              <a:rPr b="1" lang="en">
                <a:solidFill>
                  <a:schemeClr val="accent6"/>
                </a:solidFill>
              </a:rPr>
              <a:t>Methods</a:t>
            </a:r>
            <a:r>
              <a:rPr lang="en">
                <a:solidFill>
                  <a:schemeClr val="accent6"/>
                </a:solidFill>
              </a:rPr>
              <a:t>: Survey of 3,257 first authors of randomly selected publications from 2018 to 2019 in 20 Scopus fields.</a:t>
            </a:r>
            <a:endParaRPr>
              <a:solidFill>
                <a:schemeClr val="accent6"/>
              </a:solidFill>
            </a:endParaRPr>
          </a:p>
          <a:p>
            <a:pPr indent="-176847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b="1" lang="en"/>
              <a:t>Results 1</a:t>
            </a:r>
            <a:r>
              <a:rPr lang="en"/>
              <a:t>: Data sharing and reuse increasing but not ubiquitous in any field and are more common among experienced researchers. </a:t>
            </a:r>
            <a:endParaRPr/>
          </a:p>
          <a:p>
            <a:pPr indent="-176847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b="1" lang="en"/>
              <a:t>Results 2: </a:t>
            </a:r>
            <a:r>
              <a:rPr lang="en"/>
              <a:t>Data</a:t>
            </a:r>
            <a:r>
              <a:rPr b="1" lang="en"/>
              <a:t> </a:t>
            </a:r>
            <a:r>
              <a:rPr lang="en"/>
              <a:t>types and systematic data sharing varied substantially between fields.</a:t>
            </a:r>
            <a:endParaRPr/>
          </a:p>
          <a:p>
            <a:pPr indent="-176847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b="1" lang="en"/>
              <a:t>Results 3: </a:t>
            </a:r>
            <a:r>
              <a:rPr lang="en"/>
              <a:t>Although the use of institutional and journal-supported repositories for sharing data is increasing, personal websites are still frequently used.</a:t>
            </a:r>
            <a:endParaRPr/>
          </a:p>
          <a:p>
            <a:pPr indent="-176847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b="1" lang="en"/>
              <a:t>Results 4: </a:t>
            </a:r>
            <a:r>
              <a:rPr lang="en"/>
              <a:t>Combining multiple existing datasets to answer new research questions was the most common use. </a:t>
            </a:r>
            <a:endParaRPr/>
          </a:p>
          <a:p>
            <a:pPr indent="-176847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b="1" lang="en"/>
              <a:t>Results 5: </a:t>
            </a:r>
            <a:r>
              <a:rPr lang="en"/>
              <a:t>Researchers in most disciplines struggled to find datasets to reuse.</a:t>
            </a:r>
            <a:endParaRPr/>
          </a:p>
        </p:txBody>
      </p:sp>
      <p:sp>
        <p:nvSpPr>
          <p:cNvPr id="1502" name="Google Shape;1502;p175"/>
          <p:cNvSpPr txBox="1"/>
          <p:nvPr/>
        </p:nvSpPr>
        <p:spPr>
          <a:xfrm>
            <a:off x="68388" y="4901794"/>
            <a:ext cx="90072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Khan, N., Thelwall, M. &amp; Kousha, K. (2023). Data sharing and reuse practices: Disciplinary differences and improvements needed. </a:t>
            </a:r>
            <a:r>
              <a:rPr i="1"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Online Information Review</a:t>
            </a: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7" name="Google Shape;1507;p176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/>
              <a:t>Survey recommendations to promote</a:t>
            </a:r>
            <a:br>
              <a:rPr lang="en"/>
            </a:br>
            <a:r>
              <a:rPr lang="en"/>
              <a:t>data sharing and reuse</a:t>
            </a:r>
            <a:endParaRPr/>
          </a:p>
        </p:txBody>
      </p:sp>
      <p:sp>
        <p:nvSpPr>
          <p:cNvPr id="1508" name="Google Shape;1508;p176"/>
          <p:cNvSpPr txBox="1"/>
          <p:nvPr>
            <p:ph idx="1" type="body"/>
          </p:nvPr>
        </p:nvSpPr>
        <p:spPr>
          <a:xfrm>
            <a:off x="628650" y="1369219"/>
            <a:ext cx="7886700" cy="350043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fontScale="92500" lnSpcReduction="20000"/>
          </a:bodyPr>
          <a:lstStyle/>
          <a:p>
            <a:pPr indent="-174148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"/>
              <a:t>Proper documentation and openness information for data.</a:t>
            </a:r>
            <a:endParaRPr/>
          </a:p>
          <a:p>
            <a:pPr indent="-174148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"/>
              <a:t>Faster application process for protected datasets.</a:t>
            </a:r>
            <a:endParaRPr/>
          </a:p>
          <a:p>
            <a:pPr indent="-174148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"/>
              <a:t>Streamlined ethical guidelines for reused data analysis.</a:t>
            </a:r>
            <a:endParaRPr/>
          </a:p>
          <a:p>
            <a:pPr indent="-174148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"/>
              <a:t>Guidelines for anonymization in medical data.</a:t>
            </a:r>
            <a:endParaRPr/>
          </a:p>
          <a:p>
            <a:pPr indent="-174148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"/>
              <a:t>Support for creator/user collaborations.</a:t>
            </a:r>
            <a:endParaRPr/>
          </a:p>
          <a:p>
            <a:pPr indent="-174148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"/>
              <a:t>Single unified search portal for all data.</a:t>
            </a:r>
            <a:endParaRPr/>
          </a:p>
          <a:p>
            <a:pPr indent="-174148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"/>
              <a:t>Recommendation &amp; alert systems within search portal.</a:t>
            </a:r>
            <a:endParaRPr/>
          </a:p>
          <a:p>
            <a:pPr indent="-174148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"/>
              <a:t>Analysis features integrated within search portal.</a:t>
            </a:r>
            <a:endParaRPr/>
          </a:p>
          <a:p>
            <a:pPr indent="-174148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"/>
              <a:t>Cultural, funding, and policy-related disciplinary changes to increase awareness and acceptance of publishing with “recycled” data.</a:t>
            </a:r>
            <a:endParaRPr/>
          </a:p>
          <a:p>
            <a:pPr indent="-174148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"/>
              <a:t>Formal data citation to reward data sharing.</a:t>
            </a:r>
            <a:endParaRPr/>
          </a:p>
          <a:p>
            <a:pPr indent="-5080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8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8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2" name="Shape 1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3" name="Google Shape;1513;p177"/>
          <p:cNvSpPr/>
          <p:nvPr/>
        </p:nvSpPr>
        <p:spPr>
          <a:xfrm>
            <a:off x="1200" y="4643975"/>
            <a:ext cx="9144000" cy="499500"/>
          </a:xfrm>
          <a:prstGeom prst="rect">
            <a:avLst/>
          </a:prstGeom>
          <a:solidFill>
            <a:srgbClr val="BC2DB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4" name="Google Shape;1514;p1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68050" y="143622"/>
            <a:ext cx="1450726" cy="676226"/>
          </a:xfrm>
          <a:prstGeom prst="rect">
            <a:avLst/>
          </a:prstGeom>
          <a:noFill/>
          <a:ln>
            <a:noFill/>
          </a:ln>
        </p:spPr>
      </p:pic>
      <p:sp>
        <p:nvSpPr>
          <p:cNvPr id="1515" name="Google Shape;1515;p177"/>
          <p:cNvSpPr txBox="1"/>
          <p:nvPr/>
        </p:nvSpPr>
        <p:spPr>
          <a:xfrm>
            <a:off x="438300" y="392825"/>
            <a:ext cx="8269800" cy="391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25417B"/>
                </a:solidFill>
                <a:latin typeface="Trebuchet MS"/>
                <a:ea typeface="Trebuchet MS"/>
                <a:cs typeface="Trebuchet MS"/>
                <a:sym typeface="Trebuchet MS"/>
              </a:rPr>
              <a:t>1 - Before creating Research Data metrics …</a:t>
            </a:r>
            <a:endParaRPr b="1"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300"/>
              <a:buFont typeface="Montserrat"/>
              <a:buChar char="●"/>
            </a:pPr>
            <a:r>
              <a:rPr i="1" lang="en" sz="1900">
                <a:solidFill>
                  <a:srgbClr val="004990"/>
                </a:solidFill>
                <a:latin typeface="Calibri"/>
                <a:ea typeface="Calibri"/>
                <a:cs typeface="Calibri"/>
                <a:sym typeface="Calibri"/>
              </a:rPr>
              <a:t>Take care research data are managed properly in the first place</a:t>
            </a:r>
            <a:endParaRPr i="1" sz="1900">
              <a:solidFill>
                <a:srgbClr val="00499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Montserrat"/>
              <a:buChar char="●"/>
            </a:pPr>
            <a:r>
              <a:rPr i="1" lang="en" sz="1900">
                <a:solidFill>
                  <a:srgbClr val="004990"/>
                </a:solidFill>
                <a:latin typeface="Calibri"/>
                <a:ea typeface="Calibri"/>
                <a:cs typeface="Calibri"/>
                <a:sym typeface="Calibri"/>
              </a:rPr>
              <a:t>Embed research data management, and potentially opening up and sharing of research data, into your Recognition &amp; Reward schemes</a:t>
            </a:r>
            <a:endParaRPr i="1" sz="1900">
              <a:solidFill>
                <a:srgbClr val="00499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Montserrat"/>
              <a:buChar char="●"/>
            </a:pPr>
            <a:r>
              <a:rPr i="1" lang="en" sz="1900">
                <a:solidFill>
                  <a:srgbClr val="004990"/>
                </a:solidFill>
                <a:latin typeface="Calibri"/>
                <a:ea typeface="Calibri"/>
                <a:cs typeface="Calibri"/>
                <a:sym typeface="Calibri"/>
              </a:rPr>
              <a:t>Approach openness as “a judicious connection” </a:t>
            </a:r>
            <a:r>
              <a:rPr i="1" lang="en" sz="1300">
                <a:solidFill>
                  <a:srgbClr val="004990"/>
                </a:solidFill>
                <a:latin typeface="Calibri"/>
                <a:ea typeface="Calibri"/>
                <a:cs typeface="Calibri"/>
                <a:sym typeface="Calibri"/>
              </a:rPr>
              <a:t>(Sabina Leonelli, 2023)</a:t>
            </a:r>
            <a:endParaRPr i="1" sz="1300">
              <a:solidFill>
                <a:srgbClr val="00499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Montserrat"/>
              <a:buChar char="●"/>
            </a:pPr>
            <a:r>
              <a:rPr i="1" lang="en" sz="1900">
                <a:solidFill>
                  <a:srgbClr val="004990"/>
                </a:solidFill>
                <a:latin typeface="Calibri"/>
                <a:ea typeface="Calibri"/>
                <a:cs typeface="Calibri"/>
                <a:sym typeface="Calibri"/>
              </a:rPr>
              <a:t>Given ‘incompleteness by definition’, research data metrics will always suffer from being proxies</a:t>
            </a:r>
            <a:endParaRPr i="1" sz="1900">
              <a:solidFill>
                <a:srgbClr val="00499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Montserrat"/>
              <a:buChar char="●"/>
            </a:pPr>
            <a:r>
              <a:rPr i="1" lang="en" sz="1900">
                <a:solidFill>
                  <a:srgbClr val="004990"/>
                </a:solidFill>
                <a:latin typeface="Calibri"/>
                <a:ea typeface="Calibri"/>
                <a:cs typeface="Calibri"/>
                <a:sym typeface="Calibri"/>
              </a:rPr>
              <a:t>Think carefully what ‘</a:t>
            </a:r>
            <a:r>
              <a:rPr b="1" i="1" lang="en" sz="1900">
                <a:solidFill>
                  <a:srgbClr val="004990"/>
                </a:solidFill>
                <a:latin typeface="Calibri"/>
                <a:ea typeface="Calibri"/>
                <a:cs typeface="Calibri"/>
                <a:sym typeface="Calibri"/>
              </a:rPr>
              <a:t>quality</a:t>
            </a:r>
            <a:r>
              <a:rPr i="1" lang="en" sz="1900">
                <a:solidFill>
                  <a:srgbClr val="004990"/>
                </a:solidFill>
                <a:latin typeface="Calibri"/>
                <a:ea typeface="Calibri"/>
                <a:cs typeface="Calibri"/>
                <a:sym typeface="Calibri"/>
              </a:rPr>
              <a:t>’ means related to research data (management) </a:t>
            </a:r>
            <a:endParaRPr i="1" sz="1900">
              <a:solidFill>
                <a:srgbClr val="00499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16" name="Google Shape;1516;p177"/>
          <p:cNvSpPr txBox="1"/>
          <p:nvPr/>
        </p:nvSpPr>
        <p:spPr>
          <a:xfrm>
            <a:off x="4384575" y="4613975"/>
            <a:ext cx="4534200" cy="5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900">
                <a:solidFill>
                  <a:srgbClr val="00FFFF"/>
                </a:solidFill>
                <a:latin typeface="Calibri"/>
                <a:ea typeface="Calibri"/>
                <a:cs typeface="Calibri"/>
                <a:sym typeface="Calibri"/>
              </a:rPr>
              <a:t>The philosophy of Open Science, Sabina Leonelli, Cambridge University Press, 2023</a:t>
            </a:r>
            <a:endParaRPr i="1" sz="900">
              <a:solidFill>
                <a:srgbClr val="00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0" name="Shape 1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1" name="Google Shape;1521;p178"/>
          <p:cNvSpPr/>
          <p:nvPr/>
        </p:nvSpPr>
        <p:spPr>
          <a:xfrm>
            <a:off x="1200" y="4643975"/>
            <a:ext cx="9144000" cy="499500"/>
          </a:xfrm>
          <a:prstGeom prst="rect">
            <a:avLst/>
          </a:prstGeom>
          <a:solidFill>
            <a:srgbClr val="BC2DB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22" name="Google Shape;1522;p1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68050" y="143622"/>
            <a:ext cx="1450726" cy="676226"/>
          </a:xfrm>
          <a:prstGeom prst="rect">
            <a:avLst/>
          </a:prstGeom>
          <a:noFill/>
          <a:ln>
            <a:noFill/>
          </a:ln>
        </p:spPr>
      </p:pic>
      <p:sp>
        <p:nvSpPr>
          <p:cNvPr id="1523" name="Google Shape;1523;p178"/>
          <p:cNvSpPr txBox="1"/>
          <p:nvPr/>
        </p:nvSpPr>
        <p:spPr>
          <a:xfrm>
            <a:off x="438300" y="392825"/>
            <a:ext cx="7835100" cy="391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400">
                <a:solidFill>
                  <a:srgbClr val="25417B"/>
                </a:solidFill>
                <a:latin typeface="Trebuchet MS"/>
                <a:ea typeface="Trebuchet MS"/>
                <a:cs typeface="Trebuchet MS"/>
                <a:sym typeface="Trebuchet MS"/>
              </a:rPr>
              <a:t>2</a:t>
            </a:r>
            <a:r>
              <a:rPr b="1" lang="en" sz="2400">
                <a:solidFill>
                  <a:srgbClr val="25417B"/>
                </a:solidFill>
                <a:latin typeface="Trebuchet MS"/>
                <a:ea typeface="Trebuchet MS"/>
                <a:cs typeface="Trebuchet MS"/>
                <a:sym typeface="Trebuchet MS"/>
              </a:rPr>
              <a:t> - Before creating Research Data metrics …</a:t>
            </a:r>
            <a:endParaRPr b="1"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i="1" lang="en" sz="1800">
                <a:solidFill>
                  <a:srgbClr val="004990"/>
                </a:solidFill>
                <a:latin typeface="Calibri"/>
                <a:ea typeface="Calibri"/>
                <a:cs typeface="Calibri"/>
                <a:sym typeface="Calibri"/>
              </a:rPr>
              <a:t>Be aware of commodification and commercialization of (tools regarding) research data management </a:t>
            </a:r>
            <a:r>
              <a:rPr i="1" lang="en" sz="1200">
                <a:solidFill>
                  <a:srgbClr val="004990"/>
                </a:solidFill>
                <a:latin typeface="Calibri"/>
                <a:ea typeface="Calibri"/>
                <a:cs typeface="Calibri"/>
                <a:sym typeface="Calibri"/>
              </a:rPr>
              <a:t>(as happened to publishing, reviewing, etc.)</a:t>
            </a:r>
            <a:endParaRPr i="1" sz="1200">
              <a:solidFill>
                <a:srgbClr val="00499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i="1" lang="en" sz="1800">
                <a:solidFill>
                  <a:srgbClr val="004990"/>
                </a:solidFill>
                <a:latin typeface="Calibri"/>
                <a:ea typeface="Calibri"/>
                <a:cs typeface="Calibri"/>
                <a:sym typeface="Calibri"/>
              </a:rPr>
              <a:t>Be aware of potential metricization and gamification regarding  research data  </a:t>
            </a:r>
            <a:r>
              <a:rPr i="1" lang="en" sz="1200">
                <a:solidFill>
                  <a:srgbClr val="004990"/>
                </a:solidFill>
                <a:latin typeface="Calibri"/>
                <a:ea typeface="Calibri"/>
                <a:cs typeface="Calibri"/>
                <a:sym typeface="Calibri"/>
              </a:rPr>
              <a:t>(as has happened to publishing)</a:t>
            </a:r>
            <a:endParaRPr i="1" sz="1200">
              <a:solidFill>
                <a:srgbClr val="00499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i="1" lang="en" sz="1800">
                <a:solidFill>
                  <a:srgbClr val="004990"/>
                </a:solidFill>
                <a:latin typeface="Calibri"/>
                <a:ea typeface="Calibri"/>
                <a:cs typeface="Calibri"/>
                <a:sym typeface="Calibri"/>
              </a:rPr>
              <a:t>Realize that policies will always run the risk of unexpected, unforeseen and even adverse effects  </a:t>
            </a:r>
            <a:r>
              <a:rPr i="1" lang="en" sz="1200">
                <a:solidFill>
                  <a:srgbClr val="004990"/>
                </a:solidFill>
                <a:latin typeface="Calibri"/>
                <a:ea typeface="Calibri"/>
                <a:cs typeface="Calibri"/>
                <a:sym typeface="Calibri"/>
              </a:rPr>
              <a:t>(as has happened with Gold OA publishing)</a:t>
            </a:r>
            <a:endParaRPr i="1" sz="1200">
              <a:solidFill>
                <a:srgbClr val="00499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7" name="Shape 1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8" name="Google Shape;1528;p179"/>
          <p:cNvSpPr/>
          <p:nvPr/>
        </p:nvSpPr>
        <p:spPr>
          <a:xfrm>
            <a:off x="1200" y="4643975"/>
            <a:ext cx="9144000" cy="499500"/>
          </a:xfrm>
          <a:prstGeom prst="rect">
            <a:avLst/>
          </a:prstGeom>
          <a:solidFill>
            <a:srgbClr val="BC2DB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29" name="Google Shape;1529;p1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68050" y="143622"/>
            <a:ext cx="1450726" cy="676226"/>
          </a:xfrm>
          <a:prstGeom prst="rect">
            <a:avLst/>
          </a:prstGeom>
          <a:noFill/>
          <a:ln>
            <a:noFill/>
          </a:ln>
        </p:spPr>
      </p:pic>
      <p:sp>
        <p:nvSpPr>
          <p:cNvPr id="1530" name="Google Shape;1530;p179"/>
          <p:cNvSpPr txBox="1"/>
          <p:nvPr/>
        </p:nvSpPr>
        <p:spPr>
          <a:xfrm>
            <a:off x="438300" y="392825"/>
            <a:ext cx="8269800" cy="391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Montserrat"/>
                <a:ea typeface="Montserrat"/>
                <a:cs typeface="Montserrat"/>
                <a:sym typeface="Montserrat"/>
              </a:rPr>
              <a:t>Meaningful Data Metrics</a:t>
            </a:r>
            <a:endParaRPr b="1"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What do we need to create meaningful and responsible</a:t>
            </a:r>
            <a:br>
              <a:rPr lang="en" sz="1800"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data metrics? 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How do we avoid repeating mistakes of popular citation metrics?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4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" name="Google Shape;1535;p180"/>
          <p:cNvSpPr/>
          <p:nvPr/>
        </p:nvSpPr>
        <p:spPr>
          <a:xfrm>
            <a:off x="1200" y="4643975"/>
            <a:ext cx="9144000" cy="499500"/>
          </a:xfrm>
          <a:prstGeom prst="rect">
            <a:avLst/>
          </a:prstGeom>
          <a:solidFill>
            <a:srgbClr val="BC2DB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36" name="Google Shape;1536;p1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68050" y="143622"/>
            <a:ext cx="1450726" cy="676226"/>
          </a:xfrm>
          <a:prstGeom prst="rect">
            <a:avLst/>
          </a:prstGeom>
          <a:noFill/>
          <a:ln>
            <a:noFill/>
          </a:ln>
        </p:spPr>
      </p:pic>
      <p:sp>
        <p:nvSpPr>
          <p:cNvPr id="1537" name="Google Shape;1537;p180"/>
          <p:cNvSpPr txBox="1"/>
          <p:nvPr/>
        </p:nvSpPr>
        <p:spPr>
          <a:xfrm>
            <a:off x="438300" y="392825"/>
            <a:ext cx="8480400" cy="28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Make Data Count Summit: </a:t>
            </a:r>
            <a:r>
              <a:rPr b="1" lang="en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What next</a:t>
            </a:r>
            <a:endParaRPr b="1"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Make Data Count is a hub for collaboration - would you like to contribute? Let’s work together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u="sng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iratxe.puebla@datacite.org</a:t>
            </a:r>
            <a:endParaRPr sz="1800">
              <a:solidFill>
                <a:srgbClr val="00274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800">
              <a:solidFill>
                <a:srgbClr val="00274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002744"/>
                </a:solidFill>
                <a:latin typeface="Montserrat"/>
                <a:ea typeface="Montserrat"/>
                <a:cs typeface="Montserrat"/>
                <a:sym typeface="Montserrat"/>
              </a:rPr>
              <a:t>Stay up-to-date on updates from Make Data Count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u="sng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makedatacount.org/community/</a:t>
            </a:r>
            <a:r>
              <a:rPr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38" name="Google Shape;1538;p180"/>
          <p:cNvSpPr txBox="1"/>
          <p:nvPr/>
        </p:nvSpPr>
        <p:spPr>
          <a:xfrm>
            <a:off x="483525" y="3533275"/>
            <a:ext cx="8022300" cy="760500"/>
          </a:xfrm>
          <a:prstGeom prst="rect">
            <a:avLst/>
          </a:prstGeom>
          <a:solidFill>
            <a:srgbClr val="193D5B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Make Data Count is here to catalyze change, convene communities and stakeholders to drive meaningful data metrics</a:t>
            </a:r>
            <a:endParaRPr b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1_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MDC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GradientVTI">
  <a:themeElements>
    <a:clrScheme name="Office">
      <a:dk1>
        <a:srgbClr val="000000"/>
      </a:dk1>
      <a:lt1>
        <a:srgbClr val="FFFFFF"/>
      </a:lt1>
      <a:dk2>
        <a:srgbClr val="281B10"/>
      </a:dk2>
      <a:lt2>
        <a:srgbClr val="FFF9F5"/>
      </a:lt2>
      <a:accent1>
        <a:srgbClr val="EE7661"/>
      </a:accent1>
      <a:accent2>
        <a:srgbClr val="4E91F0"/>
      </a:accent2>
      <a:accent3>
        <a:srgbClr val="5B5260"/>
      </a:accent3>
      <a:accent4>
        <a:srgbClr val="2CC3B4"/>
      </a:accent4>
      <a:accent5>
        <a:srgbClr val="C097F8"/>
      </a:accent5>
      <a:accent6>
        <a:srgbClr val="FF9514"/>
      </a:accent6>
      <a:hlink>
        <a:srgbClr val="E50CBC"/>
      </a:hlink>
      <a:folHlink>
        <a:srgbClr val="6257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